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3" r:id="rId5"/>
    <p:sldId id="266" r:id="rId6"/>
    <p:sldId id="262"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15793-EA6C-459E-B7E3-2FAFE1E30605}" v="64" dt="2024-07-05T12:56:33.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0787-CBAD-8D2C-0BD4-9E392F7AD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02C485-AF94-B614-2598-4B8558392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DB3A4E-9EEB-2186-D254-2ADD5EE28FD8}"/>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5" name="Footer Placeholder 4">
            <a:extLst>
              <a:ext uri="{FF2B5EF4-FFF2-40B4-BE49-F238E27FC236}">
                <a16:creationId xmlns:a16="http://schemas.microsoft.com/office/drawing/2014/main" id="{361C08C1-0513-7EDD-D9BC-2C9C2CFB3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28A9-F6DF-56C1-9F9B-339A65F1E4EB}"/>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353363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677D-077E-3363-86F8-473E8F0E50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D249E-2013-4F24-45B4-F026D22480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898473-267F-24B6-5C86-1A3DE809AEFE}"/>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5" name="Footer Placeholder 4">
            <a:extLst>
              <a:ext uri="{FF2B5EF4-FFF2-40B4-BE49-F238E27FC236}">
                <a16:creationId xmlns:a16="http://schemas.microsoft.com/office/drawing/2014/main" id="{D88A95F2-EB7C-34ED-E14F-3E81B3DFC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B46F50-C65F-A6E8-A06E-81FC723E1AE2}"/>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409673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2F0214-E221-8E33-7F71-A0F5BFC5D9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3677CA-756D-7417-29F8-EC13CD33F5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DF37A1-E456-ED11-C881-A38D276F3270}"/>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5" name="Footer Placeholder 4">
            <a:extLst>
              <a:ext uri="{FF2B5EF4-FFF2-40B4-BE49-F238E27FC236}">
                <a16:creationId xmlns:a16="http://schemas.microsoft.com/office/drawing/2014/main" id="{0DFC5574-1925-7433-68A0-AFBC1212A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4F6A9-5683-865F-A5AA-D0407DF62629}"/>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345365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E712-A6BC-D99B-33B9-97A4C015D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56662B-874B-A51F-37EE-E8AAD40D4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06F89-3678-626C-98FE-4E837DCCF919}"/>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5" name="Footer Placeholder 4">
            <a:extLst>
              <a:ext uri="{FF2B5EF4-FFF2-40B4-BE49-F238E27FC236}">
                <a16:creationId xmlns:a16="http://schemas.microsoft.com/office/drawing/2014/main" id="{1584679B-B432-86F3-EC8B-4279FC14C6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45999-82E1-81F2-2660-1144137B64E5}"/>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116671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EDFD-2318-3998-FBD4-FC1EF737A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0681BF-BCD9-F712-FC69-63FD13973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18CAA6-536A-B098-6F3B-F547C18F1DDD}"/>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5" name="Footer Placeholder 4">
            <a:extLst>
              <a:ext uri="{FF2B5EF4-FFF2-40B4-BE49-F238E27FC236}">
                <a16:creationId xmlns:a16="http://schemas.microsoft.com/office/drawing/2014/main" id="{EE1B804B-A808-75B5-3BA8-2FE427F02D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D9D13-9EA6-EA20-B798-7A095262937C}"/>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264354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DF1E-EA4E-DEEA-B491-3143F4EC06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BCEB33-D6FB-2271-27D8-E7CB9B3CCC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392F66-48F7-0866-4801-AD5B39FC57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40225D-6375-F578-587C-20822638440F}"/>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6" name="Footer Placeholder 5">
            <a:extLst>
              <a:ext uri="{FF2B5EF4-FFF2-40B4-BE49-F238E27FC236}">
                <a16:creationId xmlns:a16="http://schemas.microsoft.com/office/drawing/2014/main" id="{97C6AC40-658C-CB26-B488-14C55DA1C8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54BB2F-5D1A-57D3-0BAB-61FA5764E69D}"/>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202910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9991-5B34-93FF-E91A-6C7C1AE56E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B04ECA-F35A-8BDE-F231-35FCBE987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EC1EB-B76D-4A9F-DFD6-B137AE80CA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7F602-F344-786C-7DC2-F756A86B8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8EC25-E8D0-B294-0F08-EFABDEF384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11A3E-1C9B-28B1-CD39-9BC06296A4EE}"/>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8" name="Footer Placeholder 7">
            <a:extLst>
              <a:ext uri="{FF2B5EF4-FFF2-40B4-BE49-F238E27FC236}">
                <a16:creationId xmlns:a16="http://schemas.microsoft.com/office/drawing/2014/main" id="{E2F29BAB-7B7C-A553-56EF-6AA49C5A3F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EC6139-7748-0792-74F5-CB673A2115EB}"/>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293516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1DFE-39A7-90A2-351E-880D4A9906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88FBDF-7280-F77A-7241-D1B261C27909}"/>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4" name="Footer Placeholder 3">
            <a:extLst>
              <a:ext uri="{FF2B5EF4-FFF2-40B4-BE49-F238E27FC236}">
                <a16:creationId xmlns:a16="http://schemas.microsoft.com/office/drawing/2014/main" id="{AE334AEC-5505-A396-20B3-FF638F943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404C09-22D7-43F4-D75D-5B60E1A091BE}"/>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6951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6CB97-C571-745C-E86F-5EE484E3538D}"/>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3" name="Footer Placeholder 2">
            <a:extLst>
              <a:ext uri="{FF2B5EF4-FFF2-40B4-BE49-F238E27FC236}">
                <a16:creationId xmlns:a16="http://schemas.microsoft.com/office/drawing/2014/main" id="{CC29AB7F-9BBE-1793-9B4C-12952B26C1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9C0FCE-583D-931D-BC99-CA16399C95A0}"/>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414377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A206-8FF2-8785-9160-04AC59A68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D67885-DAB4-F730-5868-C4A8C80675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BB3A6C-CFF1-CB9C-B1AD-A71736584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9E09-A1F6-8F76-FE63-394FCD8800FF}"/>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6" name="Footer Placeholder 5">
            <a:extLst>
              <a:ext uri="{FF2B5EF4-FFF2-40B4-BE49-F238E27FC236}">
                <a16:creationId xmlns:a16="http://schemas.microsoft.com/office/drawing/2014/main" id="{3CAA6781-4F46-8B45-DDF5-5CD10E6801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06FDA3-8813-C72B-81E5-BFB0307EA580}"/>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291263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8853-82A3-CB85-7EA3-F3B5D1BC0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7BFE4D-10E7-E4B2-6FDA-0F402DE33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4DB9C4-A5A6-2FAC-5D2F-5FA2A4F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3712F-DF93-6F10-1B7E-21A3E8365116}"/>
              </a:ext>
            </a:extLst>
          </p:cNvPr>
          <p:cNvSpPr>
            <a:spLocks noGrp="1"/>
          </p:cNvSpPr>
          <p:nvPr>
            <p:ph type="dt" sz="half" idx="10"/>
          </p:nvPr>
        </p:nvSpPr>
        <p:spPr/>
        <p:txBody>
          <a:bodyPr/>
          <a:lstStyle/>
          <a:p>
            <a:fld id="{1DF7BB82-0BCF-4BEF-AEA9-F2D3EC2FDA77}" type="datetimeFigureOut">
              <a:rPr lang="en-GB" smtClean="0"/>
              <a:t>30/07/2024</a:t>
            </a:fld>
            <a:endParaRPr lang="en-GB"/>
          </a:p>
        </p:txBody>
      </p:sp>
      <p:sp>
        <p:nvSpPr>
          <p:cNvPr id="6" name="Footer Placeholder 5">
            <a:extLst>
              <a:ext uri="{FF2B5EF4-FFF2-40B4-BE49-F238E27FC236}">
                <a16:creationId xmlns:a16="http://schemas.microsoft.com/office/drawing/2014/main" id="{CD95AC70-B3FC-EF68-B81A-A6364E126F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63172D-7ADA-BE1A-8DC0-502762A8D7B6}"/>
              </a:ext>
            </a:extLst>
          </p:cNvPr>
          <p:cNvSpPr>
            <a:spLocks noGrp="1"/>
          </p:cNvSpPr>
          <p:nvPr>
            <p:ph type="sldNum" sz="quarter" idx="12"/>
          </p:nvPr>
        </p:nvSpPr>
        <p:spPr/>
        <p:txBody>
          <a:bodyPr/>
          <a:lstStyle/>
          <a:p>
            <a:fld id="{8C85671D-D6C7-4274-8F32-92C8131ED9FE}" type="slidenum">
              <a:rPr lang="en-GB" smtClean="0"/>
              <a:t>‹#›</a:t>
            </a:fld>
            <a:endParaRPr lang="en-GB"/>
          </a:p>
        </p:txBody>
      </p:sp>
    </p:spTree>
    <p:extLst>
      <p:ext uri="{BB962C8B-B14F-4D97-AF65-F5344CB8AC3E}">
        <p14:creationId xmlns:p14="http://schemas.microsoft.com/office/powerpoint/2010/main" val="255866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87927-876F-D559-AED1-15ABE1287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9C5E23-8607-163B-575D-E6E599D57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590DC-02E7-4AA3-B6A9-28F985F7A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7BB82-0BCF-4BEF-AEA9-F2D3EC2FDA77}" type="datetimeFigureOut">
              <a:rPr lang="en-GB" smtClean="0"/>
              <a:t>30/07/2024</a:t>
            </a:fld>
            <a:endParaRPr lang="en-GB"/>
          </a:p>
        </p:txBody>
      </p:sp>
      <p:sp>
        <p:nvSpPr>
          <p:cNvPr id="5" name="Footer Placeholder 4">
            <a:extLst>
              <a:ext uri="{FF2B5EF4-FFF2-40B4-BE49-F238E27FC236}">
                <a16:creationId xmlns:a16="http://schemas.microsoft.com/office/drawing/2014/main" id="{F4C25D17-9151-EE7D-BF38-F96138E0F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563185-B4A5-9A8C-5F9B-A787F94DC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5671D-D6C7-4274-8F32-92C8131ED9FE}" type="slidenum">
              <a:rPr lang="en-GB" smtClean="0"/>
              <a:t>‹#›</a:t>
            </a:fld>
            <a:endParaRPr lang="en-GB"/>
          </a:p>
        </p:txBody>
      </p:sp>
    </p:spTree>
    <p:extLst>
      <p:ext uri="{BB962C8B-B14F-4D97-AF65-F5344CB8AC3E}">
        <p14:creationId xmlns:p14="http://schemas.microsoft.com/office/powerpoint/2010/main" val="292827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maps.app.goo.gl/HXd3JSHheAsXF87g7"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canyonpark.it/"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maps.app.goo.gl/sBmWajGmM4YWSMNd7"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www.piandifiume.it/en/restaurant-in-bagni-di-lucca/" TargetMode="External"/><Relationship Id="rId7" Type="http://schemas.openxmlformats.org/officeDocument/2006/relationships/image" Target="../media/image13.jpeg"/><Relationship Id="rId2" Type="http://schemas.openxmlformats.org/officeDocument/2006/relationships/hyperlink" Target="https://maps.app.goo.gl/a19KbYpUX94VaD3AA"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www.piandifiume.it/en/food-and-beverage/restaura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istorantealcorso.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able with food on it&#10;&#10;Description automatically generated">
            <a:extLst>
              <a:ext uri="{FF2B5EF4-FFF2-40B4-BE49-F238E27FC236}">
                <a16:creationId xmlns:a16="http://schemas.microsoft.com/office/drawing/2014/main" id="{92B35F44-B69D-6707-80CA-CE9BB7A8A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55" y="320456"/>
            <a:ext cx="1645920" cy="2194560"/>
          </a:xfrm>
          <a:prstGeom prst="rect">
            <a:avLst/>
          </a:prstGeom>
        </p:spPr>
      </p:pic>
      <p:sp>
        <p:nvSpPr>
          <p:cNvPr id="10" name="TextBox 9">
            <a:extLst>
              <a:ext uri="{FF2B5EF4-FFF2-40B4-BE49-F238E27FC236}">
                <a16:creationId xmlns:a16="http://schemas.microsoft.com/office/drawing/2014/main" id="{B5D77BAF-1AB2-A0D5-7C5A-BB81868EA8B7}"/>
              </a:ext>
            </a:extLst>
          </p:cNvPr>
          <p:cNvSpPr txBox="1"/>
          <p:nvPr/>
        </p:nvSpPr>
        <p:spPr>
          <a:xfrm>
            <a:off x="1626870" y="3312160"/>
            <a:ext cx="184731" cy="830997"/>
          </a:xfrm>
          <a:prstGeom prst="rect">
            <a:avLst/>
          </a:prstGeom>
          <a:noFill/>
        </p:spPr>
        <p:txBody>
          <a:bodyPr wrap="none" rtlCol="0">
            <a:spAutoFit/>
          </a:bodyPr>
          <a:lstStyle/>
          <a:p>
            <a:endParaRPr lang="en-GB" sz="2400" dirty="0">
              <a:latin typeface="Brush Script MT" panose="03060802040406070304" pitchFamily="66" charset="0"/>
            </a:endParaRPr>
          </a:p>
          <a:p>
            <a:endParaRPr lang="en-GB" sz="2400" dirty="0">
              <a:latin typeface="Brush Script MT" panose="03060802040406070304" pitchFamily="66" charset="0"/>
            </a:endParaRPr>
          </a:p>
        </p:txBody>
      </p:sp>
      <p:sp>
        <p:nvSpPr>
          <p:cNvPr id="3" name="TextBox 2">
            <a:extLst>
              <a:ext uri="{FF2B5EF4-FFF2-40B4-BE49-F238E27FC236}">
                <a16:creationId xmlns:a16="http://schemas.microsoft.com/office/drawing/2014/main" id="{6657B4F6-9E30-FACB-9A55-D3E581C9E2E5}"/>
              </a:ext>
            </a:extLst>
          </p:cNvPr>
          <p:cNvSpPr txBox="1"/>
          <p:nvPr/>
        </p:nvSpPr>
        <p:spPr>
          <a:xfrm>
            <a:off x="2054548" y="320456"/>
            <a:ext cx="9168418" cy="6217087"/>
          </a:xfrm>
          <a:prstGeom prst="rect">
            <a:avLst/>
          </a:prstGeom>
          <a:noFill/>
        </p:spPr>
        <p:txBody>
          <a:bodyPr wrap="square">
            <a:spAutoFit/>
          </a:bodyPr>
          <a:lstStyle/>
          <a:p>
            <a:r>
              <a:rPr lang="en-GB" sz="2000" dirty="0">
                <a:latin typeface="Lucida Calligraphy" panose="03010101010101010101" pitchFamily="66" charset="0"/>
                <a:cs typeface="Arabic Typesetting" panose="020F0502020204030204" pitchFamily="66" charset="-78"/>
              </a:rPr>
              <a:t>Welcome to Casa di Mister John…</a:t>
            </a:r>
          </a:p>
          <a:p>
            <a:endParaRPr lang="en-GB" sz="1400" dirty="0">
              <a:latin typeface="Lucida Calligraphy" panose="03010101010101010101" pitchFamily="66" charset="0"/>
              <a:cs typeface="Arabic Typesetting" panose="020F0502020204030204" pitchFamily="66" charset="-78"/>
            </a:endParaRPr>
          </a:p>
          <a:p>
            <a:r>
              <a:rPr lang="en-GB" sz="1400" dirty="0">
                <a:latin typeface="Lucida Calligraphy" panose="03010101010101010101" pitchFamily="66" charset="0"/>
                <a:cs typeface="Arabic Typesetting" panose="020F0502020204030204" pitchFamily="66" charset="-78"/>
              </a:rPr>
              <a:t>This beautiful medieval accommodation was lovingly restored by my uncle, John Riley. It was a wreck when he bought it, but through sheer hard work, and his amazing attention to detail, 20 years on, it is complete, and we are sure you will agree, it is beautiful. </a:t>
            </a:r>
          </a:p>
          <a:p>
            <a:endParaRPr lang="en-GB" sz="1400" dirty="0">
              <a:latin typeface="Lucida Calligraphy" panose="03010101010101010101" pitchFamily="66" charset="0"/>
              <a:cs typeface="Arabic Typesetting" panose="020F0502020204030204" pitchFamily="66" charset="-78"/>
            </a:endParaRPr>
          </a:p>
          <a:p>
            <a:r>
              <a:rPr lang="en-GB" sz="1400" dirty="0">
                <a:latin typeface="Lucida Calligraphy" panose="03010101010101010101" pitchFamily="66" charset="0"/>
                <a:cs typeface="Arabic Typesetting" panose="020F0502020204030204" pitchFamily="66" charset="-78"/>
              </a:rPr>
              <a:t>A few notes for your stay… Electricity is certainly available, but a little limited… running a hairdryer, the kettle or dishwasher is absolutely fine, just not at the same time! Should there be a short circuit, you will find the circuit board behind the grandfather clock in the </a:t>
            </a:r>
            <a:r>
              <a:rPr lang="en-GB" sz="1400" dirty="0" err="1">
                <a:latin typeface="Lucida Calligraphy" panose="03010101010101010101" pitchFamily="66" charset="0"/>
                <a:cs typeface="Arabic Typesetting" panose="020F0502020204030204" pitchFamily="66" charset="-78"/>
              </a:rPr>
              <a:t>Ingresso</a:t>
            </a:r>
            <a:r>
              <a:rPr lang="en-GB" sz="1400" dirty="0">
                <a:latin typeface="Lucida Calligraphy" panose="03010101010101010101" pitchFamily="66" charset="0"/>
                <a:cs typeface="Arabic Typesetting" panose="020F0502020204030204" pitchFamily="66" charset="-78"/>
              </a:rPr>
              <a:t>. (Entrance) Just carefully slide the clock toward you. </a:t>
            </a:r>
          </a:p>
          <a:p>
            <a:endParaRPr lang="en-GB" sz="1400" dirty="0">
              <a:latin typeface="Lucida Calligraphy" panose="03010101010101010101" pitchFamily="66" charset="0"/>
              <a:cs typeface="Arabic Typesetting" panose="020F0502020204030204" pitchFamily="66" charset="-78"/>
            </a:endParaRPr>
          </a:p>
          <a:p>
            <a:r>
              <a:rPr lang="en-GB" sz="1400" dirty="0">
                <a:latin typeface="Lucida Calligraphy" panose="03010101010101010101" pitchFamily="66" charset="0"/>
                <a:cs typeface="Arabic Typesetting" panose="020F0502020204030204" pitchFamily="66" charset="-78"/>
              </a:rPr>
              <a:t>The power points next to the bed in the Orange Room are found in the bedframe! (We told you John had a fine eye for detail!) There are two either side. You are best to use the points furthest away from the side tables. The ones closest to the bedside tables are where the lighting is plugged in. You can turn on the bedside lights using the toggle in the centre of the bed head. You will find another power point in the wardrobe. Should you want to open the flyscreens in the bedrooms, please be careful doing so. </a:t>
            </a:r>
          </a:p>
          <a:p>
            <a:endParaRPr lang="en-GB" sz="1400" dirty="0">
              <a:latin typeface="Lucida Calligraphy" panose="03010101010101010101" pitchFamily="66" charset="0"/>
              <a:cs typeface="Arabic Typesetting" panose="020F0502020204030204" pitchFamily="66" charset="-78"/>
            </a:endParaRPr>
          </a:p>
          <a:p>
            <a:r>
              <a:rPr lang="en-GB" sz="1400" dirty="0">
                <a:latin typeface="Lucida Calligraphy" panose="03010101010101010101" pitchFamily="66" charset="0"/>
                <a:cs typeface="Arabic Typesetting" panose="020F0502020204030204" pitchFamily="66" charset="-78"/>
              </a:rPr>
              <a:t>Enjoy a nice hot shower but be aware that as it is only a small water tank, the hot water is a little limited. Please be careful when using the shower hose not to let it drop down onto the tiles. Turning the tap off to quickly will sometimes cause the shower hose to drop down, hence the wire securing it in place. And please, only toilet paper and human waste down the toilet. </a:t>
            </a:r>
          </a:p>
          <a:p>
            <a:endParaRPr lang="en-GB" sz="1400" dirty="0">
              <a:latin typeface="Lucida Calligraphy" panose="03010101010101010101" pitchFamily="66" charset="0"/>
              <a:cs typeface="Arabic Typesetting" panose="020F0502020204030204" pitchFamily="66" charset="-78"/>
            </a:endParaRPr>
          </a:p>
          <a:p>
            <a:r>
              <a:rPr lang="en-GB" sz="1400" dirty="0">
                <a:latin typeface="Lucida Calligraphy" panose="03010101010101010101" pitchFamily="66" charset="0"/>
                <a:cs typeface="Arabic Typesetting" panose="020F0502020204030204" pitchFamily="66" charset="-78"/>
              </a:rPr>
              <a:t>The washing machine, located in the </a:t>
            </a:r>
            <a:r>
              <a:rPr lang="en-GB" sz="1400" dirty="0" err="1">
                <a:latin typeface="Lucida Calligraphy" panose="03010101010101010101" pitchFamily="66" charset="0"/>
                <a:cs typeface="Arabic Typesetting" panose="020F0502020204030204" pitchFamily="66" charset="-78"/>
              </a:rPr>
              <a:t>Ingresso</a:t>
            </a:r>
            <a:r>
              <a:rPr lang="en-GB" sz="1400" dirty="0">
                <a:latin typeface="Lucida Calligraphy" panose="03010101010101010101" pitchFamily="66" charset="0"/>
                <a:cs typeface="Arabic Typesetting" panose="020F0502020204030204" pitchFamily="66" charset="-78"/>
              </a:rPr>
              <a:t>, can be turned on at the power point to the rear, left hand side of the machine. Here you will also find an iron/ironing board, and a picnic bag! Please use the recycling bags situated in the urn in kitchen. There is a blue bag for paper and a yellow bag for plastic. Pop your bottles in here also. The general rubbish bin is located underneath the fridge. Jess will sort this after your stay</a:t>
            </a:r>
          </a:p>
        </p:txBody>
      </p:sp>
    </p:spTree>
    <p:extLst>
      <p:ext uri="{BB962C8B-B14F-4D97-AF65-F5344CB8AC3E}">
        <p14:creationId xmlns:p14="http://schemas.microsoft.com/office/powerpoint/2010/main" val="143805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F98410-57BE-D532-6661-D01D9EE71E38}"/>
              </a:ext>
            </a:extLst>
          </p:cNvPr>
          <p:cNvSpPr txBox="1"/>
          <p:nvPr/>
        </p:nvSpPr>
        <p:spPr>
          <a:xfrm>
            <a:off x="2167745" y="450374"/>
            <a:ext cx="8011783" cy="5293757"/>
          </a:xfrm>
          <a:prstGeom prst="rect">
            <a:avLst/>
          </a:prstGeom>
          <a:noFill/>
        </p:spPr>
        <p:txBody>
          <a:bodyPr wrap="square">
            <a:spAutoFit/>
          </a:bodyPr>
          <a:lstStyle/>
          <a:p>
            <a:r>
              <a:rPr lang="en-GB" dirty="0">
                <a:latin typeface="Lucida Calligraphy" panose="03010101010101010101" pitchFamily="66" charset="0"/>
              </a:rPr>
              <a:t>The internet is…. </a:t>
            </a:r>
          </a:p>
          <a:p>
            <a:r>
              <a:rPr lang="en-GB" dirty="0">
                <a:latin typeface="Latha" panose="020B0502040204020203" pitchFamily="34" charset="0"/>
                <a:cs typeface="Latha" panose="020B0502040204020203" pitchFamily="34" charset="0"/>
              </a:rPr>
              <a:t>TIM 5kCn3s </a:t>
            </a:r>
          </a:p>
          <a:p>
            <a:r>
              <a:rPr lang="en-GB" dirty="0">
                <a:latin typeface="Latha" panose="020B0502040204020203" pitchFamily="34" charset="0"/>
                <a:cs typeface="Latha" panose="020B0502040204020203" pitchFamily="34" charset="0"/>
              </a:rPr>
              <a:t>PASSWORD: 7U76472N5Q </a:t>
            </a:r>
          </a:p>
          <a:p>
            <a:endParaRPr lang="en-GB" dirty="0">
              <a:latin typeface="Latha" panose="020B0502040204020203" pitchFamily="34" charset="0"/>
              <a:cs typeface="Latha" panose="020B0502040204020203" pitchFamily="34" charset="0"/>
            </a:endParaRPr>
          </a:p>
          <a:p>
            <a:r>
              <a:rPr lang="en-GB" sz="1400" dirty="0">
                <a:latin typeface="Lucida Calligraphy" panose="03010101010101010101" pitchFamily="66" charset="0"/>
              </a:rPr>
              <a:t>You will find a TV neatly hidden within the bookcase. Please feel free to use the Apple TV to watch Netflix etc. To work the TV/Apple TV… </a:t>
            </a:r>
          </a:p>
          <a:p>
            <a:endParaRPr lang="en-GB" sz="1400" dirty="0">
              <a:latin typeface="Lucida Calligraphy" panose="03010101010101010101" pitchFamily="66" charset="0"/>
            </a:endParaRPr>
          </a:p>
          <a:p>
            <a:pPr marL="285750" indent="-285750">
              <a:buFontTx/>
              <a:buChar char="-"/>
            </a:pPr>
            <a:r>
              <a:rPr lang="en-GB" sz="1400" dirty="0">
                <a:latin typeface="Lucida Calligraphy" panose="03010101010101010101" pitchFamily="66" charset="0"/>
              </a:rPr>
              <a:t>Open the bottom cupboard door to the left. Here you will find the Apple TV. </a:t>
            </a:r>
          </a:p>
          <a:p>
            <a:pPr marL="285750" indent="-285750">
              <a:buFontTx/>
              <a:buChar char="-"/>
            </a:pPr>
            <a:r>
              <a:rPr lang="en-GB" sz="1400" dirty="0">
                <a:latin typeface="Lucida Calligraphy" panose="03010101010101010101" pitchFamily="66" charset="0"/>
              </a:rPr>
              <a:t>Using the larger black remote control, select Power On (make sure TV button is lit) &gt; Input &gt; HDMI </a:t>
            </a:r>
          </a:p>
          <a:p>
            <a:pPr marL="285750" indent="-285750">
              <a:buFontTx/>
              <a:buChar char="-"/>
            </a:pPr>
            <a:r>
              <a:rPr lang="en-GB" sz="1400" dirty="0">
                <a:latin typeface="Lucida Calligraphy" panose="03010101010101010101" pitchFamily="66" charset="0"/>
              </a:rPr>
              <a:t>Using the smaller remote, turn Apple TV on. Below the large scroll dial at the top, to the right, is the Home Screen. If you want a different app, press the Home button twice. Use the scroll button to find various apps. Sign in, but don’t forget to sign out! </a:t>
            </a:r>
          </a:p>
          <a:p>
            <a:pPr marL="285750" indent="-285750">
              <a:buFontTx/>
              <a:buChar char="-"/>
            </a:pPr>
            <a:endParaRPr lang="en-GB" sz="1400" dirty="0">
              <a:latin typeface="Lucida Calligraphy" panose="03010101010101010101" pitchFamily="66" charset="0"/>
            </a:endParaRPr>
          </a:p>
          <a:p>
            <a:r>
              <a:rPr lang="en-GB" sz="1400" dirty="0">
                <a:latin typeface="Lucida Calligraphy" panose="03010101010101010101" pitchFamily="66" charset="0"/>
              </a:rPr>
              <a:t>Please feel free to use Alexa also! </a:t>
            </a:r>
          </a:p>
          <a:p>
            <a:endParaRPr lang="en-GB" sz="1400" dirty="0">
              <a:latin typeface="Lucida Calligraphy" panose="03010101010101010101" pitchFamily="66" charset="0"/>
            </a:endParaRPr>
          </a:p>
          <a:p>
            <a:r>
              <a:rPr lang="en-GB" sz="1400" dirty="0">
                <a:latin typeface="Lucida Calligraphy" panose="03010101010101010101" pitchFamily="66" charset="0"/>
              </a:rPr>
              <a:t>Should you find the nights chilly, you will find a wood burning stove and firewood. In the Cantina (basement) you will find extra firewood. You will also find electric blankets, heavier duvets, and blankets in the bedroom wardrobes. </a:t>
            </a:r>
          </a:p>
          <a:p>
            <a:endParaRPr lang="en-GB" sz="1400" dirty="0">
              <a:latin typeface="Lucida Calligraphy" panose="03010101010101010101" pitchFamily="66" charset="0"/>
            </a:endParaRPr>
          </a:p>
          <a:p>
            <a:r>
              <a:rPr lang="en-GB" sz="1400" b="1" dirty="0">
                <a:latin typeface="Lucida Calligraphy" panose="03010101010101010101" pitchFamily="66" charset="0"/>
              </a:rPr>
              <a:t>A small favour to ask… Could you please be so kind as to water the vine on the balcony whilst you are there?</a:t>
            </a:r>
          </a:p>
        </p:txBody>
      </p:sp>
      <p:pic>
        <p:nvPicPr>
          <p:cNvPr id="8" name="Picture 7" descr="A table with food on it&#10;&#10;Description automatically generated">
            <a:extLst>
              <a:ext uri="{FF2B5EF4-FFF2-40B4-BE49-F238E27FC236}">
                <a16:creationId xmlns:a16="http://schemas.microsoft.com/office/drawing/2014/main" id="{334275A0-F232-D062-AEA6-C6B06930C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52" y="450374"/>
            <a:ext cx="1645920" cy="2194560"/>
          </a:xfrm>
          <a:prstGeom prst="rect">
            <a:avLst/>
          </a:prstGeom>
        </p:spPr>
      </p:pic>
    </p:spTree>
    <p:extLst>
      <p:ext uri="{BB962C8B-B14F-4D97-AF65-F5344CB8AC3E}">
        <p14:creationId xmlns:p14="http://schemas.microsoft.com/office/powerpoint/2010/main" val="301396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2EB976-EFED-90D9-DBA8-8827C00B2B42}"/>
              </a:ext>
            </a:extLst>
          </p:cNvPr>
          <p:cNvSpPr txBox="1"/>
          <p:nvPr/>
        </p:nvSpPr>
        <p:spPr>
          <a:xfrm>
            <a:off x="2762608" y="267789"/>
            <a:ext cx="8003157" cy="6124754"/>
          </a:xfrm>
          <a:prstGeom prst="rect">
            <a:avLst/>
          </a:prstGeom>
          <a:noFill/>
        </p:spPr>
        <p:txBody>
          <a:bodyPr wrap="square">
            <a:spAutoFit/>
          </a:bodyPr>
          <a:lstStyle/>
          <a:p>
            <a:r>
              <a:rPr lang="en-GB" sz="1400" b="1" dirty="0">
                <a:latin typeface="Lucida Calligraphy" panose="03010101010101010101" pitchFamily="66" charset="0"/>
              </a:rPr>
              <a:t>OUT AND ABOUT… </a:t>
            </a:r>
          </a:p>
          <a:p>
            <a:endParaRPr lang="en-GB" sz="1400" b="1" dirty="0">
              <a:latin typeface="Lucida Calligraphy" panose="03010101010101010101" pitchFamily="66" charset="0"/>
            </a:endParaRPr>
          </a:p>
          <a:p>
            <a:endParaRPr lang="en-GB" sz="1400" b="1" dirty="0">
              <a:latin typeface="Lucida Calligraphy" panose="03010101010101010101" pitchFamily="66" charset="0"/>
            </a:endParaRPr>
          </a:p>
          <a:p>
            <a:endParaRPr lang="en-GB" sz="1400" b="1" dirty="0">
              <a:latin typeface="Lucida Calligraphy" panose="03010101010101010101" pitchFamily="66" charset="0"/>
            </a:endParaRPr>
          </a:p>
          <a:p>
            <a:endParaRPr lang="en-GB" sz="1400" b="1" dirty="0">
              <a:latin typeface="Lucida Calligraphy" panose="03010101010101010101" pitchFamily="66" charset="0"/>
            </a:endParaRPr>
          </a:p>
          <a:p>
            <a:r>
              <a:rPr lang="en-GB" sz="1400" b="1" dirty="0">
                <a:latin typeface="Lucida Calligraphy" panose="03010101010101010101" pitchFamily="66" charset="0"/>
              </a:rPr>
              <a:t>Groceries</a:t>
            </a:r>
          </a:p>
          <a:p>
            <a:r>
              <a:rPr lang="en-GB" sz="1400" dirty="0">
                <a:latin typeface="Lucida Calligraphy" panose="03010101010101010101" pitchFamily="66" charset="0"/>
              </a:rPr>
              <a:t>You will find ridiculously inexpensive wine at Penny Market, Via Ludovica, 4, 55023 Borgo a </a:t>
            </a:r>
            <a:r>
              <a:rPr lang="en-GB" sz="1400" dirty="0" err="1">
                <a:latin typeface="Lucida Calligraphy" panose="03010101010101010101" pitchFamily="66" charset="0"/>
              </a:rPr>
              <a:t>Mozzano</a:t>
            </a:r>
            <a:r>
              <a:rPr lang="en-GB" sz="1400" dirty="0">
                <a:latin typeface="Lucida Calligraphy" panose="03010101010101010101" pitchFamily="66" charset="0"/>
              </a:rPr>
              <a:t>. </a:t>
            </a:r>
            <a:r>
              <a:rPr lang="en-GB" sz="1400" dirty="0">
                <a:latin typeface="Lucida Calligraphy" panose="03010101010101010101" pitchFamily="66" charset="0"/>
                <a:hlinkClick r:id="rId2"/>
              </a:rPr>
              <a:t>https://maps.app.goo.gl/HXd3JSHheAsXF87g7</a:t>
            </a:r>
            <a:endParaRPr lang="en-GB" sz="1400" dirty="0">
              <a:latin typeface="Lucida Calligraphy" panose="03010101010101010101" pitchFamily="66" charset="0"/>
            </a:endParaRPr>
          </a:p>
          <a:p>
            <a:r>
              <a:rPr lang="en-GB" sz="1400" dirty="0">
                <a:latin typeface="Lucida Calligraphy" panose="03010101010101010101" pitchFamily="66" charset="0"/>
              </a:rPr>
              <a:t>(closes at 8pm) </a:t>
            </a:r>
          </a:p>
          <a:p>
            <a:endParaRPr lang="en-GB" sz="1400" dirty="0">
              <a:latin typeface="Lucida Calligraphy" panose="03010101010101010101" pitchFamily="66" charset="0"/>
            </a:endParaRPr>
          </a:p>
          <a:p>
            <a:r>
              <a:rPr lang="en-GB" sz="1400" dirty="0">
                <a:latin typeface="Lucida Calligraphy" panose="03010101010101010101" pitchFamily="66" charset="0"/>
              </a:rPr>
              <a:t>The nearest village to </a:t>
            </a:r>
            <a:r>
              <a:rPr lang="en-GB" sz="1400" dirty="0" err="1">
                <a:latin typeface="Lucida Calligraphy" panose="03010101010101010101" pitchFamily="66" charset="0"/>
              </a:rPr>
              <a:t>Vico</a:t>
            </a:r>
            <a:r>
              <a:rPr lang="en-GB" sz="1400" dirty="0">
                <a:latin typeface="Lucida Calligraphy" panose="03010101010101010101" pitchFamily="66" charset="0"/>
              </a:rPr>
              <a:t> is </a:t>
            </a:r>
            <a:r>
              <a:rPr lang="en-GB" sz="1400" dirty="0" err="1">
                <a:latin typeface="Lucida Calligraphy" panose="03010101010101010101" pitchFamily="66" charset="0"/>
              </a:rPr>
              <a:t>Bagni</a:t>
            </a:r>
            <a:r>
              <a:rPr lang="en-GB" sz="1400" dirty="0">
                <a:latin typeface="Lucida Calligraphy" panose="03010101010101010101" pitchFamily="66" charset="0"/>
              </a:rPr>
              <a:t> di Lucca. There you will find plenty of shops, bars, and cafes.</a:t>
            </a:r>
          </a:p>
          <a:p>
            <a:endParaRPr lang="en-GB" sz="1400" dirty="0">
              <a:latin typeface="Lucida Calligraphy" panose="03010101010101010101" pitchFamily="66" charset="0"/>
            </a:endParaRPr>
          </a:p>
          <a:p>
            <a:r>
              <a:rPr lang="en-GB" sz="1400" dirty="0">
                <a:latin typeface="Lucida Calligraphy" panose="03010101010101010101" pitchFamily="66" charset="0"/>
              </a:rPr>
              <a:t>On Tuesday mornings at 10/11 am, you will find the bread cart outside of the </a:t>
            </a:r>
            <a:r>
              <a:rPr lang="en-GB" sz="1400" dirty="0" err="1">
                <a:latin typeface="Lucida Calligraphy" panose="03010101010101010101" pitchFamily="66" charset="0"/>
              </a:rPr>
              <a:t>Buca</a:t>
            </a:r>
            <a:r>
              <a:rPr lang="en-GB" sz="1400" dirty="0">
                <a:latin typeface="Lucida Calligraphy" panose="03010101010101010101" pitchFamily="66" charset="0"/>
              </a:rPr>
              <a:t>, and on Friday afternoons, between 3 and 4pm the fruit and veg van is at the same place. Always fresh and delicious. You can also contact Jessa, who sells beautiful, organic </a:t>
            </a:r>
            <a:r>
              <a:rPr lang="en-GB" sz="1400" dirty="0" err="1">
                <a:latin typeface="Lucida Calligraphy" panose="03010101010101010101" pitchFamily="66" charset="0"/>
              </a:rPr>
              <a:t>fruit,veg</a:t>
            </a:r>
            <a:r>
              <a:rPr lang="en-GB" sz="1400" dirty="0">
                <a:latin typeface="Lucida Calligraphy" panose="03010101010101010101" pitchFamily="66" charset="0"/>
              </a:rPr>
              <a:t> and eggs also. +39 350 1142578</a:t>
            </a:r>
          </a:p>
          <a:p>
            <a:endParaRPr lang="en-GB" sz="1400" dirty="0">
              <a:latin typeface="Lucida Calligraphy" panose="03010101010101010101" pitchFamily="66" charset="0"/>
            </a:endParaRPr>
          </a:p>
          <a:p>
            <a:endParaRPr lang="en-GB" sz="1400" dirty="0">
              <a:latin typeface="Lucida Calligraphy" panose="03010101010101010101" pitchFamily="66" charset="0"/>
            </a:endParaRPr>
          </a:p>
          <a:p>
            <a:endParaRPr lang="en-GB" sz="1400" dirty="0">
              <a:latin typeface="Lucida Calligraphy" panose="03010101010101010101" pitchFamily="66" charset="0"/>
            </a:endParaRPr>
          </a:p>
          <a:p>
            <a:endParaRPr lang="en-GB" sz="1400" dirty="0">
              <a:latin typeface="Lucida Calligraphy" panose="03010101010101010101" pitchFamily="66" charset="0"/>
            </a:endParaRPr>
          </a:p>
          <a:p>
            <a:r>
              <a:rPr lang="en-GB" sz="1400" b="1" dirty="0">
                <a:latin typeface="Lucida Calligraphy" panose="03010101010101010101" pitchFamily="66" charset="0"/>
              </a:rPr>
              <a:t>Restaurants and cafes in </a:t>
            </a:r>
            <a:r>
              <a:rPr lang="en-GB" sz="1400" b="1" dirty="0" err="1">
                <a:latin typeface="Lucida Calligraphy" panose="03010101010101010101" pitchFamily="66" charset="0"/>
              </a:rPr>
              <a:t>Vico</a:t>
            </a:r>
            <a:endParaRPr lang="en-GB" sz="1400" b="1" dirty="0">
              <a:latin typeface="Lucida Calligraphy" panose="03010101010101010101" pitchFamily="66" charset="0"/>
            </a:endParaRPr>
          </a:p>
          <a:p>
            <a:r>
              <a:rPr lang="en-GB" sz="1400" dirty="0">
                <a:latin typeface="Lucida Calligraphy" panose="03010101010101010101" pitchFamily="66" charset="0"/>
              </a:rPr>
              <a:t>Check out the wonderful, award winning </a:t>
            </a:r>
            <a:r>
              <a:rPr lang="en-GB" sz="1400" dirty="0" err="1">
                <a:latin typeface="Lucida Calligraphy" panose="03010101010101010101" pitchFamily="66" charset="0"/>
              </a:rPr>
              <a:t>Buca</a:t>
            </a:r>
            <a:r>
              <a:rPr lang="en-GB" sz="1400" dirty="0">
                <a:latin typeface="Lucida Calligraphy" panose="03010101010101010101" pitchFamily="66" charset="0"/>
              </a:rPr>
              <a:t> Di </a:t>
            </a:r>
            <a:r>
              <a:rPr lang="en-GB" sz="1400" dirty="0" err="1">
                <a:latin typeface="Lucida Calligraphy" panose="03010101010101010101" pitchFamily="66" charset="0"/>
              </a:rPr>
              <a:t>Balbabo</a:t>
            </a:r>
            <a:r>
              <a:rPr lang="en-GB" sz="1400" dirty="0">
                <a:latin typeface="Lucida Calligraphy" panose="03010101010101010101" pitchFamily="66" charset="0"/>
              </a:rPr>
              <a:t>. (Known as the </a:t>
            </a:r>
            <a:r>
              <a:rPr lang="en-GB" sz="1400" dirty="0" err="1">
                <a:latin typeface="Lucida Calligraphy" panose="03010101010101010101" pitchFamily="66" charset="0"/>
              </a:rPr>
              <a:t>Buca</a:t>
            </a:r>
            <a:r>
              <a:rPr lang="en-GB" sz="1400" dirty="0">
                <a:latin typeface="Lucida Calligraphy" panose="03010101010101010101" pitchFamily="66" charset="0"/>
              </a:rPr>
              <a:t> to the locals) The food is marvellous and not to be missed. They also do take away pizza on a Sunday, but these must be booked in advance…phone 0583 800171 www.labucadibaldabo.it </a:t>
            </a:r>
          </a:p>
          <a:p>
            <a:endParaRPr lang="en-GB" sz="1400" dirty="0">
              <a:latin typeface="Lucida Calligraphy" panose="03010101010101010101" pitchFamily="66" charset="0"/>
            </a:endParaRPr>
          </a:p>
        </p:txBody>
      </p:sp>
      <p:pic>
        <p:nvPicPr>
          <p:cNvPr id="5" name="Picture 4" descr="A screenshot of a qr code&#10;&#10;Description automatically generated">
            <a:extLst>
              <a:ext uri="{FF2B5EF4-FFF2-40B4-BE49-F238E27FC236}">
                <a16:creationId xmlns:a16="http://schemas.microsoft.com/office/drawing/2014/main" id="{411E2F84-801B-A321-0EFF-F0FB74D8409D}"/>
              </a:ext>
            </a:extLst>
          </p:cNvPr>
          <p:cNvPicPr>
            <a:picLocks noChangeAspect="1"/>
          </p:cNvPicPr>
          <p:nvPr/>
        </p:nvPicPr>
        <p:blipFill rotWithShape="1">
          <a:blip r:embed="rId3">
            <a:extLst>
              <a:ext uri="{28A0092B-C50C-407E-A947-70E740481C1C}">
                <a14:useLocalDpi xmlns:a14="http://schemas.microsoft.com/office/drawing/2010/main" val="0"/>
              </a:ext>
            </a:extLst>
          </a:blip>
          <a:srcRect t="19353" b="19353"/>
          <a:stretch/>
        </p:blipFill>
        <p:spPr>
          <a:xfrm>
            <a:off x="459992" y="2576113"/>
            <a:ext cx="2065432" cy="2101768"/>
          </a:xfrm>
          <a:prstGeom prst="rect">
            <a:avLst/>
          </a:prstGeom>
        </p:spPr>
      </p:pic>
      <p:pic>
        <p:nvPicPr>
          <p:cNvPr id="9" name="Picture 8">
            <a:extLst>
              <a:ext uri="{FF2B5EF4-FFF2-40B4-BE49-F238E27FC236}">
                <a16:creationId xmlns:a16="http://schemas.microsoft.com/office/drawing/2014/main" id="{F2220670-7AD1-B2DF-4D95-891FD8AA74F6}"/>
              </a:ext>
            </a:extLst>
          </p:cNvPr>
          <p:cNvPicPr>
            <a:picLocks noChangeAspect="1"/>
          </p:cNvPicPr>
          <p:nvPr/>
        </p:nvPicPr>
        <p:blipFill>
          <a:blip r:embed="rId4"/>
          <a:stretch>
            <a:fillRect/>
          </a:stretch>
        </p:blipFill>
        <p:spPr>
          <a:xfrm>
            <a:off x="265041" y="267789"/>
            <a:ext cx="2455334" cy="2286000"/>
          </a:xfrm>
          <a:prstGeom prst="rect">
            <a:avLst/>
          </a:prstGeom>
        </p:spPr>
      </p:pic>
      <p:pic>
        <p:nvPicPr>
          <p:cNvPr id="5122" name="Picture 2" descr="Behind a simple facade, a fabulous dinner">
            <a:extLst>
              <a:ext uri="{FF2B5EF4-FFF2-40B4-BE49-F238E27FC236}">
                <a16:creationId xmlns:a16="http://schemas.microsoft.com/office/drawing/2014/main" id="{BFA5F8D9-F948-FB85-EBC0-68FC99C90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83" y="4769174"/>
            <a:ext cx="2428049" cy="182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6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ED2249-6369-4444-BFD7-08948A2DD616}"/>
              </a:ext>
            </a:extLst>
          </p:cNvPr>
          <p:cNvSpPr txBox="1"/>
          <p:nvPr/>
        </p:nvSpPr>
        <p:spPr>
          <a:xfrm>
            <a:off x="2221392" y="0"/>
            <a:ext cx="8867954" cy="2178417"/>
          </a:xfrm>
          <a:prstGeom prst="rect">
            <a:avLst/>
          </a:prstGeom>
          <a:noFill/>
        </p:spPr>
        <p:txBody>
          <a:bodyPr wrap="square">
            <a:spAutoFit/>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A must-do dining experience is just a stone's throw from Casa di Mister John's. </a:t>
            </a:r>
          </a:p>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The Casa </a:t>
            </a:r>
            <a:r>
              <a:rPr lang="en-GB" sz="1400" kern="100" dirty="0" err="1">
                <a:effectLst/>
                <a:latin typeface="Lucida Calligraphy" panose="03010101010101010101" pitchFamily="66" charset="0"/>
                <a:ea typeface="Aptos" panose="020B0004020202020204" pitchFamily="34" charset="0"/>
                <a:cs typeface="Times New Roman" panose="02020603050405020304" pitchFamily="18" charset="0"/>
              </a:rPr>
              <a:t>Dalle</a:t>
            </a: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 Porte Blu. Here, your lovely host, Monica, will serve you the most beautiful food, created and prepared with love herself. </a:t>
            </a:r>
          </a:p>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Please book in advance through me so she can gather her delicious ingredients!</a:t>
            </a:r>
          </a:p>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Monica also sells beautiful vintage </a:t>
            </a:r>
            <a:r>
              <a:rPr lang="en-GB" sz="1400" kern="100" dirty="0">
                <a:latin typeface="Lucida Calligraphy" panose="03010101010101010101" pitchFamily="66" charset="0"/>
                <a:ea typeface="Aptos" panose="020B0004020202020204" pitchFamily="34" charset="0"/>
                <a:cs typeface="Times New Roman" panose="02020603050405020304" pitchFamily="18" charset="0"/>
              </a:rPr>
              <a:t>clothes </a:t>
            </a: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and Bric à </a:t>
            </a:r>
            <a:r>
              <a:rPr lang="en-GB" sz="1400" kern="100" dirty="0" err="1">
                <a:effectLst/>
                <a:latin typeface="Lucida Calligraphy" panose="03010101010101010101" pitchFamily="66" charset="0"/>
                <a:ea typeface="Aptos" panose="020B0004020202020204" pitchFamily="34" charset="0"/>
                <a:cs typeface="Times New Roman" panose="02020603050405020304" pitchFamily="18" charset="0"/>
              </a:rPr>
              <a:t>Brac</a:t>
            </a: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 Don't leave without taking a tour!</a:t>
            </a:r>
          </a:p>
        </p:txBody>
      </p:sp>
      <p:pic>
        <p:nvPicPr>
          <p:cNvPr id="4" name="Picture 3" descr="No photo description available.">
            <a:extLst>
              <a:ext uri="{FF2B5EF4-FFF2-40B4-BE49-F238E27FC236}">
                <a16:creationId xmlns:a16="http://schemas.microsoft.com/office/drawing/2014/main" id="{69261346-43F5-6CC3-E5CD-99B2B47949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820" y="1314898"/>
            <a:ext cx="1165511" cy="1165511"/>
          </a:xfrm>
          <a:prstGeom prst="rect">
            <a:avLst/>
          </a:prstGeom>
          <a:noFill/>
          <a:ln>
            <a:noFill/>
          </a:ln>
        </p:spPr>
      </p:pic>
      <p:pic>
        <p:nvPicPr>
          <p:cNvPr id="5" name="Picture 4" descr="No photo description available.">
            <a:extLst>
              <a:ext uri="{FF2B5EF4-FFF2-40B4-BE49-F238E27FC236}">
                <a16:creationId xmlns:a16="http://schemas.microsoft.com/office/drawing/2014/main" id="{E7DB0E98-35BA-D10E-83EB-DBFF746982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21" y="76650"/>
            <a:ext cx="1165510" cy="1165510"/>
          </a:xfrm>
          <a:prstGeom prst="rect">
            <a:avLst/>
          </a:prstGeom>
          <a:noFill/>
          <a:ln>
            <a:noFill/>
          </a:ln>
        </p:spPr>
      </p:pic>
      <p:pic>
        <p:nvPicPr>
          <p:cNvPr id="7" name="Picture 6" descr="A car on a road&#10;&#10;Description automatically generated">
            <a:extLst>
              <a:ext uri="{FF2B5EF4-FFF2-40B4-BE49-F238E27FC236}">
                <a16:creationId xmlns:a16="http://schemas.microsoft.com/office/drawing/2014/main" id="{13FBBA1B-E062-E4FB-8AA3-ED8C8E2896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064" y="2717236"/>
            <a:ext cx="1832410" cy="1368763"/>
          </a:xfrm>
          <a:prstGeom prst="rect">
            <a:avLst/>
          </a:prstGeom>
          <a:noFill/>
          <a:ln>
            <a:noFill/>
          </a:ln>
        </p:spPr>
      </p:pic>
      <p:pic>
        <p:nvPicPr>
          <p:cNvPr id="8" name="Picture 7" descr="No photo description available.">
            <a:extLst>
              <a:ext uri="{FF2B5EF4-FFF2-40B4-BE49-F238E27FC236}">
                <a16:creationId xmlns:a16="http://schemas.microsoft.com/office/drawing/2014/main" id="{82319248-BEB5-21D5-0BB1-13681F5C78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5048" y="2715782"/>
            <a:ext cx="1093847" cy="1367309"/>
          </a:xfrm>
          <a:prstGeom prst="rect">
            <a:avLst/>
          </a:prstGeom>
          <a:noFill/>
          <a:ln>
            <a:noFill/>
          </a:ln>
        </p:spPr>
      </p:pic>
      <p:sp>
        <p:nvSpPr>
          <p:cNvPr id="10" name="TextBox 9">
            <a:extLst>
              <a:ext uri="{FF2B5EF4-FFF2-40B4-BE49-F238E27FC236}">
                <a16:creationId xmlns:a16="http://schemas.microsoft.com/office/drawing/2014/main" id="{A05F6BEA-CC37-3993-DBFE-FD8F3B0287A9}"/>
              </a:ext>
            </a:extLst>
          </p:cNvPr>
          <p:cNvSpPr txBox="1"/>
          <p:nvPr/>
        </p:nvSpPr>
        <p:spPr>
          <a:xfrm>
            <a:off x="2221392" y="2480409"/>
            <a:ext cx="6094562" cy="1113253"/>
          </a:xfrm>
          <a:prstGeom prst="rect">
            <a:avLst/>
          </a:prstGeom>
          <a:noFill/>
        </p:spPr>
        <p:txBody>
          <a:bodyPr wrap="square">
            <a:spAutoFit/>
          </a:bodyPr>
          <a:lstStyle/>
          <a:p>
            <a:pPr>
              <a:lnSpc>
                <a:spcPct val="107000"/>
              </a:lnSpc>
              <a:spcAft>
                <a:spcPts val="800"/>
              </a:spcAft>
            </a:pPr>
            <a:r>
              <a:rPr lang="en-GB" sz="1400" b="1" kern="100" dirty="0">
                <a:effectLst/>
                <a:latin typeface="Lucida Calligraphy" panose="03010101010101010101" pitchFamily="66" charset="0"/>
                <a:ea typeface="Aptos" panose="020B0004020202020204" pitchFamily="34" charset="0"/>
                <a:cs typeface="Times New Roman" panose="02020603050405020304" pitchFamily="18" charset="0"/>
              </a:rPr>
              <a:t>Chill time…</a:t>
            </a:r>
          </a:p>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At the very bottom of the road, near the corner of the main road, you will find a nice stream if you feel like taking a swim.</a:t>
            </a:r>
          </a:p>
        </p:txBody>
      </p:sp>
      <p:sp>
        <p:nvSpPr>
          <p:cNvPr id="12" name="TextBox 11">
            <a:extLst>
              <a:ext uri="{FF2B5EF4-FFF2-40B4-BE49-F238E27FC236}">
                <a16:creationId xmlns:a16="http://schemas.microsoft.com/office/drawing/2014/main" id="{309D07C0-716C-2B52-E831-415481725401}"/>
              </a:ext>
            </a:extLst>
          </p:cNvPr>
          <p:cNvSpPr txBox="1"/>
          <p:nvPr/>
        </p:nvSpPr>
        <p:spPr>
          <a:xfrm>
            <a:off x="2221392" y="4416149"/>
            <a:ext cx="6094562" cy="2573590"/>
          </a:xfrm>
          <a:prstGeom prst="rect">
            <a:avLst/>
          </a:prstGeom>
          <a:noFill/>
        </p:spPr>
        <p:txBody>
          <a:bodyPr wrap="square">
            <a:spAutoFit/>
          </a:bodyPr>
          <a:lstStyle/>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The swimming pool at </a:t>
            </a:r>
            <a:r>
              <a:rPr lang="en-GB" sz="1400" kern="100" dirty="0" err="1">
                <a:effectLst/>
                <a:latin typeface="Lucida Calligraphy" panose="03010101010101010101" pitchFamily="66" charset="0"/>
                <a:ea typeface="Aptos" panose="020B0004020202020204" pitchFamily="34" charset="0"/>
                <a:cs typeface="Times New Roman" panose="02020603050405020304" pitchFamily="18" charset="0"/>
              </a:rPr>
              <a:t>Bagni</a:t>
            </a: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 di Lucca is beautiful, but please check the opening hours. </a:t>
            </a:r>
            <a:r>
              <a:rPr lang="en-GB" sz="1400" u="sng" kern="100" dirty="0">
                <a:solidFill>
                  <a:srgbClr val="467886"/>
                </a:solidFill>
                <a:effectLst/>
                <a:latin typeface="Lucida Calligraphy" panose="03010101010101010101" pitchFamily="66" charset="0"/>
                <a:ea typeface="Aptos" panose="020B0004020202020204" pitchFamily="34" charset="0"/>
                <a:cs typeface="Times New Roman" panose="02020603050405020304" pitchFamily="18" charset="0"/>
                <a:hlinkClick r:id="rId6"/>
              </a:rPr>
              <a:t>https://maps.app.goo.gl/sBmWajGmM4YWSMNd7</a:t>
            </a:r>
            <a:endParaRPr lang="en-GB" sz="1400" u="sng" kern="100" dirty="0">
              <a:solidFill>
                <a:srgbClr val="467886"/>
              </a:solidFill>
              <a:effectLst/>
              <a:latin typeface="Lucida Calligraphy" panose="03010101010101010101" pitchFamily="66" charset="0"/>
              <a:ea typeface="Aptos" panose="020B0004020202020204" pitchFamily="34" charset="0"/>
              <a:cs typeface="Times New Roman" panose="02020603050405020304" pitchFamily="18" charset="0"/>
            </a:endParaRPr>
          </a:p>
          <a:p>
            <a:pPr>
              <a:lnSpc>
                <a:spcPct val="107000"/>
              </a:lnSpc>
              <a:spcAft>
                <a:spcPts val="800"/>
              </a:spcAft>
            </a:pPr>
            <a:endParaRPr lang="en-GB" sz="1400" u="sng" kern="100" dirty="0">
              <a:solidFill>
                <a:srgbClr val="467886"/>
              </a:solidFill>
              <a:latin typeface="Lucida Calligraphy" panose="03010101010101010101" pitchFamily="66" charset="0"/>
              <a:ea typeface="Aptos" panose="020B0004020202020204" pitchFamily="34" charset="0"/>
              <a:cs typeface="Times New Roman" panose="02020603050405020304" pitchFamily="18" charset="0"/>
            </a:endParaRPr>
          </a:p>
          <a:p>
            <a:pPr>
              <a:lnSpc>
                <a:spcPct val="107000"/>
              </a:lnSpc>
              <a:spcAft>
                <a:spcPts val="800"/>
              </a:spcAft>
            </a:pPr>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Canyon Park is a must do experience for those who are thrill seekers, or if you fancy a bit </a:t>
            </a:r>
            <a:r>
              <a:rPr lang="en-GB" sz="1400" kern="100" dirty="0">
                <a:latin typeface="Lucida Calligraphy" panose="03010101010101010101" pitchFamily="66" charset="0"/>
                <a:ea typeface="Aptos" panose="020B0004020202020204" pitchFamily="34" charset="0"/>
                <a:cs typeface="Times New Roman" panose="02020603050405020304" pitchFamily="18" charset="0"/>
              </a:rPr>
              <a:t>of yoga and wellbeing! Check them out here…</a:t>
            </a:r>
          </a:p>
          <a:p>
            <a:pPr>
              <a:lnSpc>
                <a:spcPct val="107000"/>
              </a:lnSpc>
              <a:spcAft>
                <a:spcPts val="800"/>
              </a:spcAft>
            </a:pPr>
            <a:r>
              <a:rPr lang="en-GB" sz="1400" kern="100" dirty="0">
                <a:latin typeface="Lucida Calligraphy" panose="03010101010101010101" pitchFamily="66" charset="0"/>
                <a:ea typeface="Aptos" panose="020B0004020202020204" pitchFamily="34" charset="0"/>
                <a:cs typeface="Times New Roman" panose="02020603050405020304" pitchFamily="18" charset="0"/>
                <a:hlinkClick r:id="rId7"/>
              </a:rPr>
              <a:t>https://www.canyonpark.it/</a:t>
            </a:r>
            <a:endParaRPr lang="en-GB" sz="1400" kern="100" dirty="0">
              <a:latin typeface="Lucida Calligraphy" panose="03010101010101010101" pitchFamily="66" charset="0"/>
              <a:ea typeface="Aptos" panose="020B0004020202020204" pitchFamily="34" charset="0"/>
              <a:cs typeface="Times New Roman" panose="02020603050405020304" pitchFamily="18" charset="0"/>
            </a:endParaRPr>
          </a:p>
          <a:p>
            <a:pPr>
              <a:lnSpc>
                <a:spcPct val="107000"/>
              </a:lnSpc>
              <a:spcAft>
                <a:spcPts val="800"/>
              </a:spcAft>
            </a:pPr>
            <a:endParaRPr lang="en-GB" sz="1400" u="sng" kern="100" dirty="0">
              <a:solidFill>
                <a:srgbClr val="467886"/>
              </a:solidFill>
              <a:effectLst/>
              <a:latin typeface="Lucida Calligraphy" panose="03010101010101010101" pitchFamily="66" charset="0"/>
              <a:ea typeface="Aptos" panose="020B0004020202020204" pitchFamily="34" charset="0"/>
              <a:cs typeface="Times New Roman" panose="02020603050405020304" pitchFamily="18" charset="0"/>
            </a:endParaRPr>
          </a:p>
        </p:txBody>
      </p:sp>
      <p:pic>
        <p:nvPicPr>
          <p:cNvPr id="13" name="Picture 12" descr="A swimming pool with a mountain view&#10;&#10;Description automatically generated with medium confidence">
            <a:extLst>
              <a:ext uri="{FF2B5EF4-FFF2-40B4-BE49-F238E27FC236}">
                <a16:creationId xmlns:a16="http://schemas.microsoft.com/office/drawing/2014/main" id="{57386EF0-6FB2-FFDF-3485-0B47D6DF867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902" y="4522704"/>
            <a:ext cx="1539917" cy="871399"/>
          </a:xfrm>
          <a:prstGeom prst="rect">
            <a:avLst/>
          </a:prstGeom>
          <a:noFill/>
          <a:ln>
            <a:noFill/>
          </a:ln>
        </p:spPr>
      </p:pic>
      <p:sp>
        <p:nvSpPr>
          <p:cNvPr id="18" name="TextBox 17">
            <a:extLst>
              <a:ext uri="{FF2B5EF4-FFF2-40B4-BE49-F238E27FC236}">
                <a16:creationId xmlns:a16="http://schemas.microsoft.com/office/drawing/2014/main" id="{795B5DA4-D5C5-53B0-B7A1-07D337410539}"/>
              </a:ext>
            </a:extLst>
          </p:cNvPr>
          <p:cNvSpPr txBox="1"/>
          <p:nvPr/>
        </p:nvSpPr>
        <p:spPr>
          <a:xfrm>
            <a:off x="2221392" y="3666671"/>
            <a:ext cx="6094562" cy="523220"/>
          </a:xfrm>
          <a:prstGeom prst="rect">
            <a:avLst/>
          </a:prstGeom>
          <a:noFill/>
        </p:spPr>
        <p:txBody>
          <a:bodyPr wrap="square">
            <a:spAutoFit/>
          </a:bodyPr>
          <a:lstStyle/>
          <a:p>
            <a:pPr rtl="0" fontAlgn="base">
              <a:spcBef>
                <a:spcPts val="0"/>
              </a:spcBef>
              <a:spcAft>
                <a:spcPts val="0"/>
              </a:spcAft>
            </a:pPr>
            <a:r>
              <a:rPr lang="en-GB" sz="1400" b="0" i="0" u="none" strike="noStrike" dirty="0">
                <a:solidFill>
                  <a:srgbClr val="222222"/>
                </a:solidFill>
                <a:effectLst/>
                <a:latin typeface="Lucida Calligraphy" panose="03010101010101010101" pitchFamily="66" charset="0"/>
              </a:rPr>
              <a:t>Thermal Spa, </a:t>
            </a:r>
            <a:r>
              <a:rPr lang="en-GB" sz="1400" b="0" i="0" u="none" strike="noStrike" dirty="0" err="1">
                <a:solidFill>
                  <a:srgbClr val="222222"/>
                </a:solidFill>
                <a:effectLst/>
                <a:latin typeface="Lucida Calligraphy" panose="03010101010101010101" pitchFamily="66" charset="0"/>
              </a:rPr>
              <a:t>Bagni</a:t>
            </a:r>
            <a:r>
              <a:rPr lang="en-GB" sz="1400" b="0" i="0" u="none" strike="noStrike" dirty="0">
                <a:solidFill>
                  <a:srgbClr val="222222"/>
                </a:solidFill>
                <a:effectLst/>
                <a:latin typeface="Lucida Calligraphy" panose="03010101010101010101" pitchFamily="66" charset="0"/>
              </a:rPr>
              <a:t> di Lucca</a:t>
            </a:r>
          </a:p>
          <a:p>
            <a:pPr rtl="0" fontAlgn="base">
              <a:spcBef>
                <a:spcPts val="0"/>
              </a:spcBef>
              <a:spcAft>
                <a:spcPts val="0"/>
              </a:spcAft>
            </a:pPr>
            <a:r>
              <a:rPr lang="en-GB" sz="1400" b="0" i="0" u="none" strike="noStrike" dirty="0">
                <a:solidFill>
                  <a:srgbClr val="222222"/>
                </a:solidFill>
                <a:effectLst/>
                <a:latin typeface="Lucida Calligraphy" panose="03010101010101010101" pitchFamily="66" charset="0"/>
              </a:rPr>
              <a:t>https://termebagnobernabo.it/</a:t>
            </a:r>
          </a:p>
        </p:txBody>
      </p:sp>
      <p:pic>
        <p:nvPicPr>
          <p:cNvPr id="4098" name="Picture 2" descr="Photo of massage">
            <a:extLst>
              <a:ext uri="{FF2B5EF4-FFF2-40B4-BE49-F238E27FC236}">
                <a16:creationId xmlns:a16="http://schemas.microsoft.com/office/drawing/2014/main" id="{E8F9108B-8469-ADEC-3057-5CBC7B3272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903" y="3153743"/>
            <a:ext cx="1539916" cy="102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4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8924D-1D29-686C-3428-0D40EC914855}"/>
              </a:ext>
            </a:extLst>
          </p:cNvPr>
          <p:cNvSpPr txBox="1"/>
          <p:nvPr/>
        </p:nvSpPr>
        <p:spPr>
          <a:xfrm>
            <a:off x="3048719" y="723042"/>
            <a:ext cx="7088757" cy="3703386"/>
          </a:xfrm>
          <a:prstGeom prst="rect">
            <a:avLst/>
          </a:prstGeom>
          <a:noFill/>
        </p:spPr>
        <p:txBody>
          <a:bodyPr wrap="square">
            <a:spAutoFit/>
          </a:bodyPr>
          <a:lstStyle/>
          <a:p>
            <a:pPr rtl="0">
              <a:spcBef>
                <a:spcPts val="0"/>
              </a:spcBef>
              <a:spcAft>
                <a:spcPts val="0"/>
              </a:spcAft>
            </a:pPr>
            <a:r>
              <a:rPr lang="en-GB" sz="1400" b="1" i="0" dirty="0">
                <a:solidFill>
                  <a:srgbClr val="222222"/>
                </a:solidFill>
                <a:effectLst/>
                <a:latin typeface="Lucida Calligraphy" panose="03010101010101010101" pitchFamily="66" charset="0"/>
              </a:rPr>
              <a:t>Other recommended Cafes, Bars, Restaurants (always advisable to book)</a:t>
            </a:r>
            <a:endParaRPr lang="en-GB" sz="1400" b="0" dirty="0">
              <a:effectLst/>
              <a:latin typeface="Lucida Calligraphy" panose="03010101010101010101" pitchFamily="66" charset="0"/>
            </a:endParaRPr>
          </a:p>
          <a:p>
            <a:pPr rtl="0">
              <a:spcBef>
                <a:spcPts val="0"/>
              </a:spcBef>
              <a:spcAft>
                <a:spcPts val="0"/>
              </a:spcAft>
            </a:pPr>
            <a:r>
              <a:rPr lang="en-GB" sz="1400" b="1" i="0" u="none" strike="noStrike" dirty="0" err="1">
                <a:solidFill>
                  <a:srgbClr val="222222"/>
                </a:solidFill>
                <a:effectLst/>
                <a:latin typeface="Lucida Calligraphy" panose="03010101010101010101" pitchFamily="66" charset="0"/>
              </a:rPr>
              <a:t>Bagni</a:t>
            </a:r>
            <a:r>
              <a:rPr lang="en-GB" sz="1400" b="1" i="0" u="none" strike="noStrike" dirty="0">
                <a:solidFill>
                  <a:srgbClr val="222222"/>
                </a:solidFill>
                <a:effectLst/>
                <a:latin typeface="Lucida Calligraphy" panose="03010101010101010101" pitchFamily="66" charset="0"/>
              </a:rPr>
              <a:t> di Lucca and nearby </a:t>
            </a:r>
            <a:endParaRPr lang="en-GB" sz="1400" b="0" dirty="0">
              <a:effectLst/>
              <a:latin typeface="Lucida Calligraphy" panose="03010101010101010101" pitchFamily="66" charset="0"/>
            </a:endParaRPr>
          </a:p>
          <a:p>
            <a:pPr rtl="0">
              <a:spcBef>
                <a:spcPts val="0"/>
              </a:spcBef>
              <a:spcAft>
                <a:spcPts val="0"/>
              </a:spcAft>
            </a:pPr>
            <a:endParaRPr lang="en-GB" sz="1400" kern="100" dirty="0">
              <a:latin typeface="Lucida Calligraphy" panose="03010101010101010101" pitchFamily="66" charset="0"/>
              <a:cs typeface="Times New Roman" panose="02020603050405020304" pitchFamily="18" charset="0"/>
            </a:endParaRPr>
          </a:p>
          <a:p>
            <a:pPr rtl="0">
              <a:spcBef>
                <a:spcPts val="0"/>
              </a:spcBef>
              <a:spcAft>
                <a:spcPts val="0"/>
              </a:spcAft>
            </a:pPr>
            <a:endParaRPr lang="it-IT" sz="1400" b="0" i="0" u="none" strike="noStrike" dirty="0">
              <a:solidFill>
                <a:srgbClr val="202124"/>
              </a:solidFill>
              <a:effectLst/>
              <a:latin typeface="Lucida Calligraphy" panose="03010101010101010101" pitchFamily="66" charset="0"/>
            </a:endParaRPr>
          </a:p>
          <a:p>
            <a:pPr rtl="0">
              <a:spcBef>
                <a:spcPts val="0"/>
              </a:spcBef>
              <a:spcAft>
                <a:spcPts val="0"/>
              </a:spcAft>
            </a:pPr>
            <a:endParaRPr lang="it-IT" sz="1400" b="0" i="0" u="none" strike="noStrike" dirty="0">
              <a:solidFill>
                <a:srgbClr val="202124"/>
              </a:solidFill>
              <a:effectLst/>
              <a:latin typeface="Lucida Calligraphy" panose="03010101010101010101" pitchFamily="66" charset="0"/>
            </a:endParaRPr>
          </a:p>
          <a:p>
            <a:pPr rtl="0">
              <a:spcBef>
                <a:spcPts val="0"/>
              </a:spcBef>
              <a:spcAft>
                <a:spcPts val="0"/>
              </a:spcAft>
            </a:pPr>
            <a:r>
              <a:rPr lang="it-IT" sz="1400" b="0" i="0" u="none" strike="noStrike" dirty="0">
                <a:solidFill>
                  <a:srgbClr val="202124"/>
                </a:solidFill>
                <a:effectLst/>
                <a:latin typeface="Lucida Calligraphy" panose="03010101010101010101" pitchFamily="66" charset="0"/>
              </a:rPr>
              <a:t>Ristorante de Marina, in Casoli (next village over)</a:t>
            </a:r>
          </a:p>
          <a:p>
            <a:pPr rtl="0">
              <a:spcBef>
                <a:spcPts val="0"/>
              </a:spcBef>
              <a:spcAft>
                <a:spcPts val="0"/>
              </a:spcAft>
            </a:pPr>
            <a:r>
              <a:rPr lang="it-IT" sz="1400" b="0" dirty="0">
                <a:effectLst/>
                <a:latin typeface="Lucida Calligraphy" panose="03010101010101010101" pitchFamily="66" charset="0"/>
                <a:hlinkClick r:id="rId2"/>
              </a:rPr>
              <a:t>https://maps.app.goo.gl/a19KbYpUX94VaD3AA</a:t>
            </a:r>
            <a:endParaRPr lang="it-IT" sz="1400" dirty="0">
              <a:solidFill>
                <a:srgbClr val="202124"/>
              </a:solidFill>
              <a:latin typeface="Lucida Calligraphy" panose="03010101010101010101" pitchFamily="66" charset="0"/>
            </a:endParaRPr>
          </a:p>
          <a:p>
            <a:pPr rtl="0">
              <a:spcBef>
                <a:spcPts val="0"/>
              </a:spcBef>
              <a:spcAft>
                <a:spcPts val="0"/>
              </a:spcAft>
            </a:pPr>
            <a:r>
              <a:rPr lang="it-IT" sz="1400" b="0" dirty="0">
                <a:effectLst/>
                <a:latin typeface="Lucida Calligraphy" panose="03010101010101010101" pitchFamily="66" charset="0"/>
              </a:rPr>
              <a:t>+393889944183</a:t>
            </a:r>
          </a:p>
          <a:p>
            <a:br>
              <a:rPr lang="it-IT" sz="1400" dirty="0"/>
            </a:br>
            <a:endParaRPr lang="en-GB" sz="1400" kern="100" dirty="0">
              <a:latin typeface="Lucida Calligraphy" panose="03010101010101010101" pitchFamily="66" charset="0"/>
              <a:ea typeface="Aptos" panose="020B0004020202020204" pitchFamily="34" charset="0"/>
              <a:cs typeface="Times New Roman" panose="02020603050405020304" pitchFamily="18" charset="0"/>
            </a:endParaRPr>
          </a:p>
          <a:p>
            <a:pPr>
              <a:lnSpc>
                <a:spcPct val="107000"/>
              </a:lnSpc>
              <a:spcAft>
                <a:spcPts val="800"/>
              </a:spcAft>
            </a:pPr>
            <a:endParaRPr lang="en-GB" sz="1400" u="sng" dirty="0">
              <a:solidFill>
                <a:srgbClr val="1155CC"/>
              </a:solidFill>
              <a:latin typeface="Lucida Calligraphy" panose="03010101010101010101" pitchFamily="66" charset="0"/>
              <a:hlinkClick r:id="rId3"/>
            </a:endParaRPr>
          </a:p>
          <a:p>
            <a:pPr>
              <a:lnSpc>
                <a:spcPct val="107000"/>
              </a:lnSpc>
              <a:spcAft>
                <a:spcPts val="800"/>
              </a:spcAft>
            </a:pPr>
            <a:r>
              <a:rPr lang="en-GB" sz="1400" b="0" i="0" u="sng" strike="noStrike" dirty="0" err="1">
                <a:solidFill>
                  <a:srgbClr val="1155CC"/>
                </a:solidFill>
                <a:effectLst/>
                <a:latin typeface="Lucida Calligraphy" panose="03010101010101010101" pitchFamily="66" charset="0"/>
                <a:hlinkClick r:id="rId3"/>
              </a:rPr>
              <a:t>Agriturismo</a:t>
            </a:r>
            <a:r>
              <a:rPr lang="en-GB" sz="1400" b="0" i="0" u="sng" strike="noStrike" dirty="0">
                <a:solidFill>
                  <a:srgbClr val="1155CC"/>
                </a:solidFill>
                <a:effectLst/>
                <a:latin typeface="Lucida Calligraphy" panose="03010101010101010101" pitchFamily="66" charset="0"/>
                <a:hlinkClick r:id="rId3"/>
              </a:rPr>
              <a:t> Pian di Fiume </a:t>
            </a:r>
            <a:r>
              <a:rPr lang="en-GB" sz="1400" b="0" i="0" u="none" strike="noStrike" dirty="0">
                <a:solidFill>
                  <a:srgbClr val="222222"/>
                </a:solidFill>
                <a:effectLst/>
                <a:latin typeface="Lucida Calligraphy" panose="03010101010101010101" pitchFamily="66" charset="0"/>
              </a:rPr>
              <a:t>(halfway to </a:t>
            </a:r>
            <a:r>
              <a:rPr lang="en-GB" sz="1400" b="0" i="0" u="none" strike="noStrike" dirty="0" err="1">
                <a:solidFill>
                  <a:srgbClr val="222222"/>
                </a:solidFill>
                <a:effectLst/>
                <a:latin typeface="Lucida Calligraphy" panose="03010101010101010101" pitchFamily="66" charset="0"/>
              </a:rPr>
              <a:t>Bagni</a:t>
            </a:r>
            <a:r>
              <a:rPr lang="en-GB" sz="1400" b="0" i="0" u="none" strike="noStrike" dirty="0">
                <a:solidFill>
                  <a:srgbClr val="222222"/>
                </a:solidFill>
                <a:effectLst/>
                <a:latin typeface="Lucida Calligraphy" panose="03010101010101010101" pitchFamily="66" charset="0"/>
              </a:rPr>
              <a:t> di Lucca - on the right, cross over a small bridge)</a:t>
            </a:r>
          </a:p>
          <a:p>
            <a:pPr>
              <a:lnSpc>
                <a:spcPct val="107000"/>
              </a:lnSpc>
              <a:spcAft>
                <a:spcPts val="800"/>
              </a:spcAft>
            </a:pPr>
            <a:r>
              <a:rPr lang="en-GB" sz="1400" kern="100" dirty="0">
                <a:latin typeface="Lucida Calligraphy" panose="03010101010101010101" pitchFamily="66" charset="0"/>
                <a:ea typeface="Aptos" panose="020B0004020202020204" pitchFamily="34" charset="0"/>
                <a:cs typeface="Times New Roman" panose="02020603050405020304" pitchFamily="18" charset="0"/>
                <a:hlinkClick r:id="rId4"/>
              </a:rPr>
              <a:t>https://www.piandifiume.it/en/food-and-beverage/restaurant/</a:t>
            </a:r>
            <a:endParaRPr lang="en-GB" sz="1400" kern="100" dirty="0">
              <a:latin typeface="Lucida Calligraphy" panose="03010101010101010101" pitchFamily="66" charset="0"/>
              <a:ea typeface="Aptos" panose="020B0004020202020204" pitchFamily="34" charset="0"/>
              <a:cs typeface="Times New Roman" panose="02020603050405020304" pitchFamily="18" charset="0"/>
            </a:endParaRPr>
          </a:p>
          <a:p>
            <a:pPr>
              <a:lnSpc>
                <a:spcPct val="107000"/>
              </a:lnSpc>
              <a:spcAft>
                <a:spcPts val="800"/>
              </a:spcAft>
            </a:pPr>
            <a:endParaRPr lang="en-GB" sz="1400" kern="100" dirty="0">
              <a:latin typeface="Lucida Calligraphy" panose="03010101010101010101" pitchFamily="66"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E151DC6-923A-08EB-FAF4-0C3899C775F2}"/>
              </a:ext>
            </a:extLst>
          </p:cNvPr>
          <p:cNvPicPr>
            <a:picLocks noChangeAspect="1"/>
          </p:cNvPicPr>
          <p:nvPr/>
        </p:nvPicPr>
        <p:blipFill>
          <a:blip r:embed="rId5"/>
          <a:stretch>
            <a:fillRect/>
          </a:stretch>
        </p:blipFill>
        <p:spPr>
          <a:xfrm>
            <a:off x="701409" y="723042"/>
            <a:ext cx="1971071" cy="2160985"/>
          </a:xfrm>
          <a:prstGeom prst="rect">
            <a:avLst/>
          </a:prstGeom>
        </p:spPr>
      </p:pic>
      <p:pic>
        <p:nvPicPr>
          <p:cNvPr id="1026" name="Picture 2" descr="ristorante Pian di Fiume">
            <a:extLst>
              <a:ext uri="{FF2B5EF4-FFF2-40B4-BE49-F238E27FC236}">
                <a16:creationId xmlns:a16="http://schemas.microsoft.com/office/drawing/2014/main" id="{D0660A49-10C3-D0BC-AC91-B7C270FFC8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09" y="3273646"/>
            <a:ext cx="1971072" cy="13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a:extLst>
              <a:ext uri="{FF2B5EF4-FFF2-40B4-BE49-F238E27FC236}">
                <a16:creationId xmlns:a16="http://schemas.microsoft.com/office/drawing/2014/main" id="{CA40D834-7F0A-F95B-C7D2-78B9F57DB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409" y="4974480"/>
            <a:ext cx="1971072" cy="1107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BAB150-0476-2FFE-3D8A-E30A9CB6F979}"/>
              </a:ext>
            </a:extLst>
          </p:cNvPr>
          <p:cNvSpPr txBox="1"/>
          <p:nvPr/>
        </p:nvSpPr>
        <p:spPr>
          <a:xfrm>
            <a:off x="3048719" y="4532293"/>
            <a:ext cx="6094562" cy="954107"/>
          </a:xfrm>
          <a:prstGeom prst="rect">
            <a:avLst/>
          </a:prstGeom>
          <a:noFill/>
        </p:spPr>
        <p:txBody>
          <a:bodyPr wrap="square">
            <a:spAutoFit/>
          </a:bodyPr>
          <a:lstStyle/>
          <a:p>
            <a:endParaRPr lang="it-IT" sz="1400" dirty="0">
              <a:latin typeface="Lucida Calligraphy" panose="03010101010101010101" pitchFamily="66" charset="0"/>
            </a:endParaRPr>
          </a:p>
          <a:p>
            <a:endParaRPr lang="it-IT" sz="1400" dirty="0">
              <a:latin typeface="Lucida Calligraphy" panose="03010101010101010101" pitchFamily="66" charset="0"/>
            </a:endParaRPr>
          </a:p>
          <a:p>
            <a:r>
              <a:rPr lang="it-IT" sz="1400" dirty="0">
                <a:latin typeface="Lucida Calligraphy" panose="03010101010101010101" pitchFamily="66" charset="0"/>
              </a:rPr>
              <a:t>Pippo’s Pizza, Via Val di Lima, 55022 Bagni di Lucca LU, Italy</a:t>
            </a:r>
            <a:endParaRPr lang="en-GB" sz="1400" dirty="0">
              <a:latin typeface="Lucida Calligraphy" panose="03010101010101010101" pitchFamily="66" charset="0"/>
            </a:endParaRPr>
          </a:p>
        </p:txBody>
      </p:sp>
      <p:sp>
        <p:nvSpPr>
          <p:cNvPr id="8" name="TextBox 7">
            <a:extLst>
              <a:ext uri="{FF2B5EF4-FFF2-40B4-BE49-F238E27FC236}">
                <a16:creationId xmlns:a16="http://schemas.microsoft.com/office/drawing/2014/main" id="{7ACD932D-53D9-A815-4315-4460712C95FF}"/>
              </a:ext>
            </a:extLst>
          </p:cNvPr>
          <p:cNvSpPr txBox="1"/>
          <p:nvPr/>
        </p:nvSpPr>
        <p:spPr>
          <a:xfrm>
            <a:off x="3048719" y="5509138"/>
            <a:ext cx="6094562" cy="307777"/>
          </a:xfrm>
          <a:prstGeom prst="rect">
            <a:avLst/>
          </a:prstGeom>
          <a:noFill/>
        </p:spPr>
        <p:txBody>
          <a:bodyPr wrap="square">
            <a:spAutoFit/>
          </a:bodyPr>
          <a:lstStyle/>
          <a:p>
            <a:r>
              <a:rPr lang="en-GB" sz="1400" dirty="0">
                <a:latin typeface="Lucida Calligraphy" panose="03010101010101010101" pitchFamily="66" charset="0"/>
              </a:rPr>
              <a:t>https://maps.app.goo.gl/S3QsiW68vVSwJn6E7</a:t>
            </a:r>
          </a:p>
        </p:txBody>
      </p:sp>
    </p:spTree>
    <p:extLst>
      <p:ext uri="{BB962C8B-B14F-4D97-AF65-F5344CB8AC3E}">
        <p14:creationId xmlns:p14="http://schemas.microsoft.com/office/powerpoint/2010/main" val="181900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43309A-E198-2973-0F78-FB768B1D8576}"/>
              </a:ext>
            </a:extLst>
          </p:cNvPr>
          <p:cNvSpPr txBox="1"/>
          <p:nvPr/>
        </p:nvSpPr>
        <p:spPr>
          <a:xfrm>
            <a:off x="1492369" y="504315"/>
            <a:ext cx="12012903" cy="5539978"/>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GB" sz="1200" b="1" i="0" u="none" strike="noStrike" dirty="0" err="1">
                <a:solidFill>
                  <a:srgbClr val="222222"/>
                </a:solidFill>
                <a:effectLst/>
                <a:latin typeface="Lucida Calligraphy" panose="03010101010101010101" pitchFamily="66" charset="0"/>
              </a:rPr>
              <a:t>Bagni</a:t>
            </a:r>
            <a:r>
              <a:rPr lang="en-GB" sz="1200" b="1" i="0" u="none" strike="noStrike" dirty="0">
                <a:solidFill>
                  <a:srgbClr val="222222"/>
                </a:solidFill>
                <a:effectLst/>
                <a:latin typeface="Lucida Calligraphy" panose="03010101010101010101" pitchFamily="66" charset="0"/>
              </a:rPr>
              <a:t> di Lucca</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Bar Roma (in piazza opposite bank in </a:t>
            </a:r>
            <a:r>
              <a:rPr lang="en-GB" sz="1200" b="0" i="0" u="none" strike="noStrike" dirty="0" err="1">
                <a:solidFill>
                  <a:srgbClr val="222222"/>
                </a:solidFill>
                <a:effectLst/>
                <a:latin typeface="Lucida Calligraphy" panose="03010101010101010101" pitchFamily="66" charset="0"/>
              </a:rPr>
              <a:t>Bagni</a:t>
            </a:r>
            <a:r>
              <a:rPr lang="en-GB" sz="1200" b="0" i="0" u="none" strike="noStrike" dirty="0">
                <a:solidFill>
                  <a:srgbClr val="222222"/>
                </a:solidFill>
                <a:effectLst/>
                <a:latin typeface="Lucida Calligraphy" panose="03010101010101010101" pitchFamily="66" charset="0"/>
              </a:rPr>
              <a:t> di Lucca)</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Ristorante </a:t>
            </a:r>
            <a:r>
              <a:rPr lang="en-GB" sz="1200" b="0" i="0" u="none" strike="noStrike" dirty="0" err="1">
                <a:solidFill>
                  <a:srgbClr val="222222"/>
                </a:solidFill>
                <a:effectLst/>
                <a:latin typeface="Lucida Calligraphy" panose="03010101010101010101" pitchFamily="66" charset="0"/>
              </a:rPr>
              <a:t>Circolo</a:t>
            </a:r>
            <a:endParaRPr lang="en-GB" sz="12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Cafe La Valle</a:t>
            </a: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Fuori</a:t>
            </a:r>
            <a:r>
              <a:rPr lang="en-GB" sz="1200" b="0" i="0" u="none" strike="noStrike" dirty="0">
                <a:solidFill>
                  <a:srgbClr val="222222"/>
                </a:solidFill>
                <a:effectLst/>
                <a:latin typeface="Lucida Calligraphy" panose="03010101010101010101" pitchFamily="66" charset="0"/>
              </a:rPr>
              <a:t> dal Centro Gelato - just outside </a:t>
            </a:r>
            <a:r>
              <a:rPr lang="en-GB" sz="1200" b="0" i="0" u="none" strike="noStrike" dirty="0" err="1">
                <a:solidFill>
                  <a:srgbClr val="222222"/>
                </a:solidFill>
                <a:effectLst/>
                <a:latin typeface="Lucida Calligraphy" panose="03010101010101010101" pitchFamily="66" charset="0"/>
              </a:rPr>
              <a:t>Bagni</a:t>
            </a:r>
            <a:r>
              <a:rPr lang="en-GB" sz="1200" b="0" i="0" u="none" strike="noStrike" dirty="0">
                <a:solidFill>
                  <a:srgbClr val="222222"/>
                </a:solidFill>
                <a:effectLst/>
                <a:latin typeface="Lucida Calligraphy" panose="03010101010101010101" pitchFamily="66" charset="0"/>
              </a:rPr>
              <a:t> di Lucca </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The Joy of Ice cream - Borgo a </a:t>
            </a:r>
            <a:r>
              <a:rPr lang="en-GB" sz="1200" b="0" i="0" u="none" strike="noStrike" dirty="0" err="1">
                <a:solidFill>
                  <a:srgbClr val="222222"/>
                </a:solidFill>
                <a:effectLst/>
                <a:latin typeface="Lucida Calligraphy" panose="03010101010101010101" pitchFamily="66" charset="0"/>
              </a:rPr>
              <a:t>Mozzano</a:t>
            </a:r>
            <a:r>
              <a:rPr lang="en-GB" sz="1200" b="0" i="0" u="none" strike="noStrike" dirty="0">
                <a:solidFill>
                  <a:srgbClr val="222222"/>
                </a:solidFill>
                <a:effectLst/>
                <a:latin typeface="Lucida Calligraphy" panose="03010101010101010101" pitchFamily="66" charset="0"/>
              </a:rPr>
              <a:t> </a:t>
            </a:r>
          </a:p>
          <a:p>
            <a:pPr rtl="0">
              <a:spcBef>
                <a:spcPts val="0"/>
              </a:spcBef>
              <a:spcAft>
                <a:spcPts val="0"/>
              </a:spcAft>
            </a:pPr>
            <a:br>
              <a:rPr lang="en-GB" sz="1200" b="0" dirty="0">
                <a:effectLst/>
                <a:latin typeface="Lucida Calligraphy" panose="03010101010101010101" pitchFamily="66" charset="0"/>
              </a:rPr>
            </a:br>
            <a:br>
              <a:rPr lang="en-GB" sz="1200" b="0" dirty="0">
                <a:effectLst/>
                <a:latin typeface="Lucida Calligraphy" panose="03010101010101010101" pitchFamily="66" charset="0"/>
              </a:rPr>
            </a:br>
            <a:r>
              <a:rPr lang="en-GB" sz="1200" b="1" i="0" u="none" strike="noStrike" dirty="0">
                <a:solidFill>
                  <a:srgbClr val="222222"/>
                </a:solidFill>
                <a:effectLst/>
                <a:latin typeface="Lucida Calligraphy" panose="03010101010101010101" pitchFamily="66" charset="0"/>
              </a:rPr>
              <a:t>Lucca</a:t>
            </a:r>
            <a:endParaRPr lang="en-GB" sz="1200" b="0" dirty="0">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In Pasta (vegetarian)</a:t>
            </a: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Piccola</a:t>
            </a:r>
            <a:r>
              <a:rPr lang="en-GB" sz="1200" b="0" i="0" u="none" strike="noStrike" dirty="0">
                <a:solidFill>
                  <a:srgbClr val="222222"/>
                </a:solidFill>
                <a:effectLst/>
                <a:latin typeface="Lucida Calligraphy" panose="03010101010101010101" pitchFamily="66" charset="0"/>
              </a:rPr>
              <a:t> Osteria Civico 6</a:t>
            </a: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Ciclo</a:t>
            </a:r>
            <a:r>
              <a:rPr lang="en-GB" sz="1200" b="0" i="0" u="none" strike="noStrike" dirty="0">
                <a:solidFill>
                  <a:srgbClr val="222222"/>
                </a:solidFill>
                <a:effectLst/>
                <a:latin typeface="Lucida Calligraphy" panose="03010101010101010101" pitchFamily="66" charset="0"/>
              </a:rPr>
              <a:t> </a:t>
            </a:r>
            <a:r>
              <a:rPr lang="en-GB" sz="1200" b="0" i="0" u="none" strike="noStrike" dirty="0" err="1">
                <a:solidFill>
                  <a:srgbClr val="222222"/>
                </a:solidFill>
                <a:effectLst/>
                <a:latin typeface="Lucida Calligraphy" panose="03010101010101010101" pitchFamily="66" charset="0"/>
              </a:rPr>
              <a:t>Divino</a:t>
            </a:r>
            <a:endParaRPr lang="en-GB" sz="12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San </a:t>
            </a:r>
            <a:r>
              <a:rPr lang="en-GB" sz="1200" b="0" i="0" u="none" strike="noStrike" dirty="0" err="1">
                <a:solidFill>
                  <a:srgbClr val="222222"/>
                </a:solidFill>
                <a:effectLst/>
                <a:latin typeface="Lucida Calligraphy" panose="03010101010101010101" pitchFamily="66" charset="0"/>
              </a:rPr>
              <a:t>Colombano</a:t>
            </a:r>
            <a:endParaRPr lang="en-GB" sz="12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L’isola</a:t>
            </a:r>
            <a:r>
              <a:rPr lang="en-GB" sz="1200" b="0" i="0" u="none" strike="noStrike" dirty="0">
                <a:solidFill>
                  <a:srgbClr val="222222"/>
                </a:solidFill>
                <a:effectLst/>
                <a:latin typeface="Lucida Calligraphy" panose="03010101010101010101" pitchFamily="66" charset="0"/>
              </a:rPr>
              <a:t> </a:t>
            </a:r>
            <a:r>
              <a:rPr lang="en-GB" sz="1200" b="0" i="0" u="none" strike="noStrike" dirty="0" err="1">
                <a:solidFill>
                  <a:srgbClr val="222222"/>
                </a:solidFill>
                <a:effectLst/>
                <a:latin typeface="Lucida Calligraphy" panose="03010101010101010101" pitchFamily="66" charset="0"/>
              </a:rPr>
              <a:t>che</a:t>
            </a:r>
            <a:r>
              <a:rPr lang="en-GB" sz="1200" b="0" i="0" u="none" strike="noStrike" dirty="0">
                <a:solidFill>
                  <a:srgbClr val="222222"/>
                </a:solidFill>
                <a:effectLst/>
                <a:latin typeface="Lucida Calligraphy" panose="03010101010101010101" pitchFamily="66" charset="0"/>
              </a:rPr>
              <a:t> </a:t>
            </a:r>
            <a:r>
              <a:rPr lang="en-GB" sz="1200" b="0" i="0" u="none" strike="noStrike" dirty="0" err="1">
                <a:solidFill>
                  <a:srgbClr val="222222"/>
                </a:solidFill>
                <a:effectLst/>
                <a:latin typeface="Lucida Calligraphy" panose="03010101010101010101" pitchFamily="66" charset="0"/>
              </a:rPr>
              <a:t>c’era</a:t>
            </a:r>
            <a:r>
              <a:rPr lang="en-GB" sz="1200" b="0" i="0" u="none" strike="noStrike" dirty="0">
                <a:solidFill>
                  <a:srgbClr val="222222"/>
                </a:solidFill>
                <a:effectLst/>
                <a:latin typeface="Lucida Calligraphy" panose="03010101010101010101" pitchFamily="66" charset="0"/>
              </a:rPr>
              <a:t> </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Da </a:t>
            </a:r>
            <a:r>
              <a:rPr lang="en-GB" sz="1200" b="0" i="0" u="none" strike="noStrike" dirty="0" err="1">
                <a:solidFill>
                  <a:srgbClr val="222222"/>
                </a:solidFill>
                <a:effectLst/>
                <a:latin typeface="Lucida Calligraphy" panose="03010101010101010101" pitchFamily="66" charset="0"/>
              </a:rPr>
              <a:t>Rosolo</a:t>
            </a:r>
            <a:endParaRPr lang="en-GB" sz="12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Da Ubaldo</a:t>
            </a: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Peperosa</a:t>
            </a:r>
            <a:r>
              <a:rPr lang="en-GB" sz="1200" b="0" i="0" u="none" strike="noStrike" dirty="0">
                <a:solidFill>
                  <a:srgbClr val="222222"/>
                </a:solidFill>
                <a:effectLst/>
                <a:latin typeface="Lucida Calligraphy" panose="03010101010101010101" pitchFamily="66" charset="0"/>
              </a:rPr>
              <a:t> (</a:t>
            </a:r>
            <a:r>
              <a:rPr lang="en-GB" sz="1200" b="0" i="0" u="none" strike="noStrike" dirty="0" err="1">
                <a:solidFill>
                  <a:srgbClr val="222222"/>
                </a:solidFill>
                <a:effectLst/>
                <a:latin typeface="Lucida Calligraphy" panose="03010101010101010101" pitchFamily="66" charset="0"/>
              </a:rPr>
              <a:t>michelin</a:t>
            </a:r>
            <a:r>
              <a:rPr lang="en-GB" sz="1200" b="0" i="0" u="none" strike="noStrike" dirty="0">
                <a:solidFill>
                  <a:srgbClr val="222222"/>
                </a:solidFill>
                <a:effectLst/>
                <a:latin typeface="Lucida Calligraphy" panose="03010101010101010101" pitchFamily="66" charset="0"/>
              </a:rPr>
              <a:t> star)</a:t>
            </a:r>
          </a:p>
          <a:p>
            <a:pPr rtl="0" fontAlgn="base">
              <a:spcBef>
                <a:spcPts val="0"/>
              </a:spcBef>
              <a:spcAft>
                <a:spcPts val="0"/>
              </a:spcAft>
              <a:buFont typeface="Arial" panose="020B0604020202020204" pitchFamily="34" charset="0"/>
              <a:buChar char="•"/>
            </a:pPr>
            <a:r>
              <a:rPr lang="en-GB" sz="1200" b="0" i="0" u="sng" strike="noStrike" dirty="0">
                <a:solidFill>
                  <a:srgbClr val="1155CC"/>
                </a:solidFill>
                <a:effectLst/>
                <a:latin typeface="Lucida Calligraphy" panose="03010101010101010101" pitchFamily="66" charset="0"/>
                <a:hlinkClick r:id="rId2"/>
              </a:rPr>
              <a:t>Al Corso</a:t>
            </a:r>
            <a:endParaRPr lang="en-GB" sz="12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Momo Gelato </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Ele Gelati</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Gelateria la Crema Matta </a:t>
            </a:r>
          </a:p>
          <a:p>
            <a:pPr rtl="0" fontAlgn="base">
              <a:spcBef>
                <a:spcPts val="0"/>
              </a:spcBef>
              <a:spcAft>
                <a:spcPts val="0"/>
              </a:spcAft>
              <a:buFont typeface="Arial" panose="020B0604020202020204" pitchFamily="34" charset="0"/>
              <a:buChar char="•"/>
            </a:pPr>
            <a:endParaRPr lang="en-GB" sz="1200" b="0" i="0" u="none" strike="noStrike" dirty="0">
              <a:solidFill>
                <a:srgbClr val="222222"/>
              </a:solidFill>
              <a:effectLst/>
              <a:latin typeface="Lucida Calligraphy" panose="03010101010101010101" pitchFamily="66" charset="0"/>
            </a:endParaRPr>
          </a:p>
          <a:p>
            <a:pPr rtl="0">
              <a:spcBef>
                <a:spcPts val="0"/>
              </a:spcBef>
              <a:spcAft>
                <a:spcPts val="0"/>
              </a:spcAft>
            </a:pPr>
            <a:br>
              <a:rPr lang="en-GB" sz="1200" b="0" dirty="0">
                <a:effectLst/>
                <a:latin typeface="Lucida Calligraphy" panose="03010101010101010101" pitchFamily="66" charset="0"/>
              </a:rPr>
            </a:br>
            <a:r>
              <a:rPr lang="en-GB" sz="1200" b="1" i="0" u="none" strike="noStrike" dirty="0">
                <a:solidFill>
                  <a:srgbClr val="222222"/>
                </a:solidFill>
                <a:effectLst/>
                <a:latin typeface="Lucida Calligraphy" panose="03010101010101010101" pitchFamily="66" charset="0"/>
              </a:rPr>
              <a:t>San Marcello</a:t>
            </a:r>
            <a:endParaRPr lang="en-GB" sz="1200" b="0" dirty="0">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La Campana Pub</a:t>
            </a: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Officina</a:t>
            </a:r>
            <a:r>
              <a:rPr lang="en-GB" sz="1200" b="0" i="0" u="none" strike="noStrike" dirty="0">
                <a:solidFill>
                  <a:srgbClr val="222222"/>
                </a:solidFill>
                <a:effectLst/>
                <a:latin typeface="Lucida Calligraphy" panose="03010101010101010101" pitchFamily="66" charset="0"/>
              </a:rPr>
              <a:t> del Gusto (gelateria)</a:t>
            </a:r>
          </a:p>
          <a:p>
            <a:pPr rtl="0" fontAlgn="base">
              <a:spcBef>
                <a:spcPts val="0"/>
              </a:spcBef>
              <a:spcAft>
                <a:spcPts val="0"/>
              </a:spcAft>
              <a:buFont typeface="Arial" panose="020B0604020202020204" pitchFamily="34" charset="0"/>
              <a:buChar char="•"/>
            </a:pPr>
            <a:r>
              <a:rPr lang="en-GB" sz="1200" b="0" i="0" u="none" strike="noStrike" dirty="0" err="1">
                <a:solidFill>
                  <a:srgbClr val="222222"/>
                </a:solidFill>
                <a:effectLst/>
                <a:latin typeface="Lucida Calligraphy" panose="03010101010101010101" pitchFamily="66" charset="0"/>
              </a:rPr>
              <a:t>Bracia</a:t>
            </a:r>
            <a:r>
              <a:rPr lang="en-GB" sz="1200" b="0" i="0" u="none" strike="noStrike" dirty="0">
                <a:solidFill>
                  <a:srgbClr val="222222"/>
                </a:solidFill>
                <a:effectLst/>
                <a:latin typeface="Lucida Calligraphy" panose="03010101010101010101" pitchFamily="66" charset="0"/>
              </a:rPr>
              <a:t> (meat)</a:t>
            </a:r>
          </a:p>
          <a:p>
            <a:pPr rtl="0" fontAlgn="base">
              <a:spcBef>
                <a:spcPts val="0"/>
              </a:spcBef>
              <a:spcAft>
                <a:spcPts val="0"/>
              </a:spcAft>
              <a:buFont typeface="Arial" panose="020B0604020202020204" pitchFamily="34" charset="0"/>
              <a:buChar char="•"/>
            </a:pPr>
            <a:r>
              <a:rPr lang="en-GB" sz="1200" b="0" i="0" u="none" strike="noStrike" dirty="0">
                <a:solidFill>
                  <a:srgbClr val="222222"/>
                </a:solidFill>
                <a:effectLst/>
                <a:latin typeface="Lucida Calligraphy" panose="03010101010101010101" pitchFamily="66" charset="0"/>
              </a:rPr>
              <a:t>Il </a:t>
            </a:r>
            <a:r>
              <a:rPr lang="en-GB" sz="1200" b="0" i="0" u="none" strike="noStrike" dirty="0" err="1">
                <a:solidFill>
                  <a:srgbClr val="222222"/>
                </a:solidFill>
                <a:effectLst/>
                <a:latin typeface="Lucida Calligraphy" panose="03010101010101010101" pitchFamily="66" charset="0"/>
              </a:rPr>
              <a:t>Vinaio</a:t>
            </a:r>
            <a:r>
              <a:rPr lang="en-GB" sz="1200" b="0" i="0" u="none" strike="noStrike" dirty="0">
                <a:solidFill>
                  <a:srgbClr val="222222"/>
                </a:solidFill>
                <a:effectLst/>
                <a:latin typeface="Lucida Calligraphy" panose="03010101010101010101" pitchFamily="66" charset="0"/>
              </a:rPr>
              <a:t> (cask wine can be purchased after you have tasted it, cheese and other goodies)</a:t>
            </a:r>
            <a:br>
              <a:rPr lang="en-GB" sz="1800" b="0" i="0" u="none" strike="noStrike" dirty="0">
                <a:solidFill>
                  <a:srgbClr val="222222"/>
                </a:solidFill>
                <a:effectLst/>
                <a:latin typeface="Roboto" panose="02000000000000000000" pitchFamily="2" charset="0"/>
              </a:rPr>
            </a:br>
            <a:endParaRPr lang="en-GB" sz="1800" b="0" i="0" u="none" strike="noStrike" dirty="0">
              <a:solidFill>
                <a:srgbClr val="222222"/>
              </a:solidFill>
              <a:effectLst/>
              <a:latin typeface="Roboto" panose="02000000000000000000" pitchFamily="2" charset="0"/>
            </a:endParaRPr>
          </a:p>
        </p:txBody>
      </p:sp>
      <p:pic>
        <p:nvPicPr>
          <p:cNvPr id="2050" name="Picture 2" descr="Photo of cappuccino">
            <a:extLst>
              <a:ext uri="{FF2B5EF4-FFF2-40B4-BE49-F238E27FC236}">
                <a16:creationId xmlns:a16="http://schemas.microsoft.com/office/drawing/2014/main" id="{8CFC1218-CFBA-EDE4-E62E-CD5146C58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7" y="323160"/>
            <a:ext cx="1215522" cy="162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9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26750-D21E-DB2B-AC65-B1CB36293D08}"/>
              </a:ext>
            </a:extLst>
          </p:cNvPr>
          <p:cNvSpPr txBox="1"/>
          <p:nvPr/>
        </p:nvSpPr>
        <p:spPr>
          <a:xfrm>
            <a:off x="1466490" y="543463"/>
            <a:ext cx="9652958" cy="5478423"/>
          </a:xfrm>
          <a:prstGeom prst="rect">
            <a:avLst/>
          </a:prstGeom>
          <a:noFill/>
        </p:spPr>
        <p:txBody>
          <a:bodyPr wrap="square">
            <a:spAutoFit/>
          </a:bodyPr>
          <a:lstStyle/>
          <a:p>
            <a:pPr rtl="0">
              <a:spcBef>
                <a:spcPts val="0"/>
              </a:spcBef>
              <a:spcAft>
                <a:spcPts val="0"/>
              </a:spcAft>
            </a:pPr>
            <a:r>
              <a:rPr lang="en-GB" sz="1400" b="1" i="0" u="none" strike="noStrike" dirty="0">
                <a:solidFill>
                  <a:srgbClr val="222222"/>
                </a:solidFill>
                <a:effectLst/>
                <a:latin typeface="Lucida Calligraphy" panose="03010101010101010101" pitchFamily="66" charset="0"/>
              </a:rPr>
              <a:t>Closest towns and villages to visit</a:t>
            </a:r>
          </a:p>
          <a:p>
            <a:pPr rtl="0">
              <a:spcBef>
                <a:spcPts val="0"/>
              </a:spcBef>
              <a:spcAft>
                <a:spcPts val="0"/>
              </a:spcAft>
            </a:pPr>
            <a:endParaRPr lang="en-GB" sz="1400" b="0" dirty="0">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err="1">
                <a:solidFill>
                  <a:srgbClr val="222222"/>
                </a:solidFill>
                <a:effectLst/>
                <a:latin typeface="Lucida Calligraphy" panose="03010101010101010101" pitchFamily="66" charset="0"/>
              </a:rPr>
              <a:t>Bagni</a:t>
            </a:r>
            <a:r>
              <a:rPr lang="en-GB" sz="1400" b="0" i="0" u="none" strike="noStrike" dirty="0">
                <a:solidFill>
                  <a:srgbClr val="222222"/>
                </a:solidFill>
                <a:effectLst/>
                <a:latin typeface="Lucida Calligraphy" panose="03010101010101010101" pitchFamily="66" charset="0"/>
              </a:rPr>
              <a:t> di Lucca (market day in </a:t>
            </a:r>
            <a:r>
              <a:rPr lang="en-GB" sz="1400" b="0" i="0" u="none" strike="noStrike" dirty="0" err="1">
                <a:solidFill>
                  <a:srgbClr val="222222"/>
                </a:solidFill>
                <a:effectLst/>
                <a:latin typeface="Lucida Calligraphy" panose="03010101010101010101" pitchFamily="66" charset="0"/>
              </a:rPr>
              <a:t>Bagni</a:t>
            </a:r>
            <a:r>
              <a:rPr lang="en-GB" sz="1400" b="0" i="0" u="none" strike="noStrike" dirty="0">
                <a:solidFill>
                  <a:srgbClr val="222222"/>
                </a:solidFill>
                <a:effectLst/>
                <a:latin typeface="Lucida Calligraphy" panose="03010101010101010101" pitchFamily="66" charset="0"/>
              </a:rPr>
              <a:t> di Lucca is Wednesday and Saturday morning)</a:t>
            </a:r>
          </a:p>
          <a:p>
            <a:pPr rtl="0" fontAlgn="base">
              <a:spcBef>
                <a:spcPts val="0"/>
              </a:spcBef>
              <a:spcAft>
                <a:spcPts val="0"/>
              </a:spcAft>
              <a:buFont typeface="Arial" panose="020B0604020202020204" pitchFamily="34" charset="0"/>
              <a:buChar char="•"/>
            </a:pPr>
            <a:r>
              <a:rPr lang="en-GB" sz="1400" b="0" i="0" u="none" strike="noStrike" dirty="0">
                <a:solidFill>
                  <a:srgbClr val="222222"/>
                </a:solidFill>
                <a:effectLst/>
                <a:latin typeface="Lucida Calligraphy" panose="03010101010101010101" pitchFamily="66" charset="0"/>
              </a:rPr>
              <a:t>Lucca</a:t>
            </a:r>
          </a:p>
          <a:p>
            <a:pPr rtl="0" fontAlgn="base">
              <a:spcBef>
                <a:spcPts val="0"/>
              </a:spcBef>
              <a:spcAft>
                <a:spcPts val="0"/>
              </a:spcAft>
              <a:buFont typeface="Arial" panose="020B0604020202020204" pitchFamily="34" charset="0"/>
              <a:buChar char="•"/>
            </a:pPr>
            <a:r>
              <a:rPr lang="en-GB" sz="1400" b="0" i="0" u="none" strike="noStrike" dirty="0">
                <a:solidFill>
                  <a:srgbClr val="222222"/>
                </a:solidFill>
                <a:effectLst/>
                <a:latin typeface="Lucida Calligraphy" panose="03010101010101010101" pitchFamily="66" charset="0"/>
              </a:rPr>
              <a:t>San Marcello (visit </a:t>
            </a:r>
            <a:r>
              <a:rPr lang="en-GB" sz="1400" b="0" i="0" u="none" strike="noStrike" dirty="0">
                <a:solidFill>
                  <a:srgbClr val="191E3B"/>
                </a:solidFill>
                <a:effectLst/>
                <a:latin typeface="Lucida Calligraphy" panose="03010101010101010101" pitchFamily="66" charset="0"/>
              </a:rPr>
              <a:t>Suspension Bridge of San Marcello </a:t>
            </a:r>
            <a:r>
              <a:rPr lang="en-GB" sz="1400" b="0" i="0" u="none" strike="noStrike" dirty="0" err="1">
                <a:solidFill>
                  <a:srgbClr val="191E3B"/>
                </a:solidFill>
                <a:effectLst/>
                <a:latin typeface="Lucida Calligraphy" panose="03010101010101010101" pitchFamily="66" charset="0"/>
              </a:rPr>
              <a:t>Pistoiese</a:t>
            </a:r>
            <a:r>
              <a:rPr lang="en-GB" sz="1400" b="0" i="0" u="none" strike="noStrike" dirty="0">
                <a:solidFill>
                  <a:srgbClr val="191E3B"/>
                </a:solidFill>
                <a:effectLst/>
                <a:latin typeface="Lucida Calligraphy" panose="03010101010101010101" pitchFamily="66" charset="0"/>
              </a:rPr>
              <a:t> on the way)</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err="1">
                <a:solidFill>
                  <a:srgbClr val="222222"/>
                </a:solidFill>
                <a:effectLst/>
                <a:latin typeface="Lucida Calligraphy" panose="03010101010101010101" pitchFamily="66" charset="0"/>
              </a:rPr>
              <a:t>Fornolli</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err="1">
                <a:solidFill>
                  <a:srgbClr val="222222"/>
                </a:solidFill>
                <a:effectLst/>
                <a:latin typeface="Lucida Calligraphy" panose="03010101010101010101" pitchFamily="66" charset="0"/>
              </a:rPr>
              <a:t>Barga</a:t>
            </a:r>
            <a:r>
              <a:rPr lang="en-GB" sz="1400" b="0" i="0" u="none" strike="noStrike" dirty="0">
                <a:solidFill>
                  <a:srgbClr val="222222"/>
                </a:solidFill>
                <a:effectLst/>
                <a:latin typeface="Lucida Calligraphy" panose="03010101010101010101" pitchFamily="66" charset="0"/>
              </a:rPr>
              <a:t> </a:t>
            </a:r>
            <a:r>
              <a:rPr lang="en-GB" sz="1400" b="0" i="0" u="none" strike="noStrike" dirty="0" err="1">
                <a:solidFill>
                  <a:srgbClr val="222222"/>
                </a:solidFill>
                <a:effectLst/>
                <a:latin typeface="Lucida Calligraphy" panose="03010101010101010101" pitchFamily="66" charset="0"/>
              </a:rPr>
              <a:t>Cutigliano</a:t>
            </a:r>
            <a:r>
              <a:rPr lang="en-GB" sz="1400" b="0" i="0" u="none" strike="noStrike" dirty="0">
                <a:solidFill>
                  <a:srgbClr val="222222"/>
                </a:solidFill>
                <a:effectLst/>
                <a:latin typeface="Lucida Calligraphy" panose="03010101010101010101" pitchFamily="66" charset="0"/>
              </a:rPr>
              <a:t> </a:t>
            </a:r>
          </a:p>
          <a:p>
            <a:pPr rtl="0" fontAlgn="base">
              <a:spcBef>
                <a:spcPts val="0"/>
              </a:spcBef>
              <a:spcAft>
                <a:spcPts val="0"/>
              </a:spcAft>
              <a:buFont typeface="Arial" panose="020B0604020202020204" pitchFamily="34" charset="0"/>
              <a:buChar char="•"/>
            </a:pPr>
            <a:r>
              <a:rPr lang="en-GB" sz="1400" b="0" i="0" u="none" strike="noStrike" dirty="0" err="1">
                <a:solidFill>
                  <a:srgbClr val="202124"/>
                </a:solidFill>
                <a:effectLst/>
                <a:latin typeface="Lucida Calligraphy" panose="03010101010101010101" pitchFamily="66" charset="0"/>
              </a:rPr>
              <a:t>Garfananga</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err="1">
                <a:solidFill>
                  <a:srgbClr val="202124"/>
                </a:solidFill>
                <a:effectLst/>
                <a:latin typeface="Lucida Calligraphy" panose="03010101010101010101" pitchFamily="66" charset="0"/>
              </a:rPr>
              <a:t>Abetone</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a:solidFill>
                  <a:srgbClr val="202124"/>
                </a:solidFill>
                <a:effectLst/>
                <a:latin typeface="Lucida Calligraphy" panose="03010101010101010101" pitchFamily="66" charset="0"/>
              </a:rPr>
              <a:t>Florence</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a:solidFill>
                  <a:srgbClr val="202124"/>
                </a:solidFill>
                <a:effectLst/>
                <a:highlight>
                  <a:srgbClr val="FFFFFF"/>
                </a:highlight>
                <a:latin typeface="Lucida Calligraphy" panose="03010101010101010101" pitchFamily="66" charset="0"/>
              </a:rPr>
              <a:t>Montecarlo, outside of Lucca, for wine tasting</a:t>
            </a:r>
            <a:endParaRPr lang="en-GB" sz="1400" b="0" i="0" u="none" strike="noStrike" dirty="0">
              <a:solidFill>
                <a:srgbClr val="202124"/>
              </a:solidFill>
              <a:effectLst/>
              <a:latin typeface="Lucida Calligraphy" panose="03010101010101010101" pitchFamily="66" charset="0"/>
            </a:endParaRPr>
          </a:p>
          <a:p>
            <a:pPr rtl="0">
              <a:spcBef>
                <a:spcPts val="0"/>
              </a:spcBef>
              <a:spcAft>
                <a:spcPts val="0"/>
              </a:spcAft>
            </a:pPr>
            <a:br>
              <a:rPr lang="en-GB" sz="1400" b="0" dirty="0">
                <a:effectLst/>
                <a:latin typeface="Lucida Calligraphy" panose="03010101010101010101" pitchFamily="66" charset="0"/>
              </a:rPr>
            </a:br>
            <a:endParaRPr lang="en-GB" sz="1400" dirty="0">
              <a:solidFill>
                <a:srgbClr val="222222"/>
              </a:solidFill>
              <a:latin typeface="Lucida Calligraphy" panose="03010101010101010101" pitchFamily="66" charset="0"/>
            </a:endParaRPr>
          </a:p>
          <a:p>
            <a:pPr rtl="0">
              <a:spcBef>
                <a:spcPts val="0"/>
              </a:spcBef>
              <a:spcAft>
                <a:spcPts val="0"/>
              </a:spcAft>
            </a:pPr>
            <a:r>
              <a:rPr lang="en-GB" sz="1400" b="0" i="0" u="none" strike="noStrike" dirty="0">
                <a:solidFill>
                  <a:srgbClr val="222222"/>
                </a:solidFill>
                <a:effectLst/>
                <a:latin typeface="Lucida Calligraphy" panose="03010101010101010101" pitchFamily="66" charset="0"/>
              </a:rPr>
              <a:t>Local Hilltop Villages to Explore (as small as </a:t>
            </a:r>
            <a:r>
              <a:rPr lang="en-GB" sz="1400" b="0" i="0" u="none" strike="noStrike" dirty="0" err="1">
                <a:solidFill>
                  <a:srgbClr val="222222"/>
                </a:solidFill>
                <a:effectLst/>
                <a:latin typeface="Lucida Calligraphy" panose="03010101010101010101" pitchFamily="66" charset="0"/>
              </a:rPr>
              <a:t>Vico</a:t>
            </a:r>
            <a:r>
              <a:rPr lang="en-GB" sz="1400" b="0" i="0" u="none" strike="noStrike" dirty="0">
                <a:solidFill>
                  <a:srgbClr val="222222"/>
                </a:solidFill>
                <a:effectLst/>
                <a:latin typeface="Lucida Calligraphy" panose="03010101010101010101" pitchFamily="66" charset="0"/>
              </a:rPr>
              <a:t> </a:t>
            </a:r>
            <a:r>
              <a:rPr lang="en-GB" sz="1400" b="0" i="0" u="none" strike="noStrike" dirty="0" err="1">
                <a:solidFill>
                  <a:srgbClr val="222222"/>
                </a:solidFill>
                <a:effectLst/>
                <a:latin typeface="Lucida Calligraphy" panose="03010101010101010101" pitchFamily="66" charset="0"/>
              </a:rPr>
              <a:t>Pancellorum</a:t>
            </a:r>
            <a:r>
              <a:rPr lang="en-GB" sz="1400" b="0" i="0" u="none" strike="noStrike" dirty="0">
                <a:solidFill>
                  <a:srgbClr val="222222"/>
                </a:solidFill>
                <a:effectLst/>
                <a:latin typeface="Lucida Calligraphy" panose="03010101010101010101" pitchFamily="66" charset="0"/>
              </a:rPr>
              <a:t>)</a:t>
            </a:r>
            <a:endParaRPr lang="en-GB" sz="1400" b="0" dirty="0">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err="1">
                <a:solidFill>
                  <a:srgbClr val="222222"/>
                </a:solidFill>
                <a:effectLst/>
                <a:latin typeface="Lucida Calligraphy" panose="03010101010101010101" pitchFamily="66" charset="0"/>
              </a:rPr>
              <a:t>Lucchio</a:t>
            </a:r>
            <a:r>
              <a:rPr lang="en-GB" sz="1400" b="0" i="0" u="none" strike="noStrike" dirty="0">
                <a:solidFill>
                  <a:srgbClr val="222222"/>
                </a:solidFill>
                <a:effectLst/>
                <a:latin typeface="Lucida Calligraphy" panose="03010101010101010101" pitchFamily="66" charset="0"/>
              </a:rPr>
              <a:t> (walk to the fort ruins)</a:t>
            </a:r>
          </a:p>
          <a:p>
            <a:pPr rtl="0" fontAlgn="base">
              <a:spcBef>
                <a:spcPts val="0"/>
              </a:spcBef>
              <a:spcAft>
                <a:spcPts val="0"/>
              </a:spcAft>
              <a:buFont typeface="Arial" panose="020B0604020202020204" pitchFamily="34" charset="0"/>
              <a:buChar char="•"/>
            </a:pPr>
            <a:r>
              <a:rPr lang="en-GB" sz="1400" b="0" i="0" u="none" strike="noStrike" dirty="0" err="1">
                <a:solidFill>
                  <a:srgbClr val="222222"/>
                </a:solidFill>
                <a:effectLst/>
                <a:latin typeface="Lucida Calligraphy" panose="03010101010101010101" pitchFamily="66" charset="0"/>
              </a:rPr>
              <a:t>Casoli</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err="1">
                <a:solidFill>
                  <a:srgbClr val="222222"/>
                </a:solidFill>
                <a:effectLst/>
                <a:latin typeface="Lucida Calligraphy" panose="03010101010101010101" pitchFamily="66" charset="0"/>
              </a:rPr>
              <a:t>Limano</a:t>
            </a: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r>
              <a:rPr lang="en-GB" sz="1400" b="0" i="0" u="none" strike="noStrike" dirty="0">
                <a:solidFill>
                  <a:srgbClr val="222222"/>
                </a:solidFill>
                <a:effectLst/>
                <a:latin typeface="Lucida Calligraphy" panose="03010101010101010101" pitchFamily="66" charset="0"/>
              </a:rPr>
              <a:t>Many others too</a:t>
            </a:r>
          </a:p>
          <a:p>
            <a:pPr rtl="0" fontAlgn="base">
              <a:spcBef>
                <a:spcPts val="0"/>
              </a:spcBef>
              <a:spcAft>
                <a:spcPts val="0"/>
              </a:spcAft>
              <a:buFont typeface="Arial" panose="020B0604020202020204" pitchFamily="34" charset="0"/>
              <a:buChar char="•"/>
            </a:pPr>
            <a:endParaRPr lang="en-GB" sz="1400" dirty="0">
              <a:solidFill>
                <a:srgbClr val="222222"/>
              </a:solidFill>
              <a:latin typeface="Lucida Calligraphy" panose="03010101010101010101" pitchFamily="66" charset="0"/>
            </a:endParaRPr>
          </a:p>
          <a:p>
            <a:pPr rtl="0" fontAlgn="base">
              <a:spcBef>
                <a:spcPts val="0"/>
              </a:spcBef>
              <a:spcAft>
                <a:spcPts val="0"/>
              </a:spcAft>
            </a:pPr>
            <a:endParaRPr lang="en-GB" sz="1400" dirty="0">
              <a:solidFill>
                <a:srgbClr val="222222"/>
              </a:solidFill>
              <a:latin typeface="Lucida Calligraphy" panose="03010101010101010101" pitchFamily="66" charset="0"/>
            </a:endParaRPr>
          </a:p>
          <a:p>
            <a:pPr rtl="0" fontAlgn="base">
              <a:spcBef>
                <a:spcPts val="0"/>
              </a:spcBef>
              <a:spcAft>
                <a:spcPts val="0"/>
              </a:spcAft>
              <a:buFont typeface="Arial" panose="020B0604020202020204" pitchFamily="34" charset="0"/>
              <a:buChar char="•"/>
            </a:pPr>
            <a:endParaRPr lang="en-GB" sz="1400" b="0" i="0" u="none" strike="noStrike" dirty="0">
              <a:solidFill>
                <a:srgbClr val="222222"/>
              </a:solidFill>
              <a:effectLst/>
              <a:latin typeface="Lucida Calligraphy" panose="03010101010101010101" pitchFamily="66" charset="0"/>
            </a:endParaRPr>
          </a:p>
          <a:p>
            <a:pPr rtl="0" fontAlgn="base">
              <a:spcBef>
                <a:spcPts val="0"/>
              </a:spcBef>
              <a:spcAft>
                <a:spcPts val="0"/>
              </a:spcAft>
              <a:buFont typeface="Arial" panose="020B0604020202020204" pitchFamily="34" charset="0"/>
              <a:buChar char="•"/>
            </a:pPr>
            <a:endParaRPr lang="en-GB" sz="1400" dirty="0">
              <a:solidFill>
                <a:srgbClr val="222222"/>
              </a:solidFill>
              <a:latin typeface="Lucida Calligraphy" panose="03010101010101010101" pitchFamily="66" charset="0"/>
            </a:endParaRPr>
          </a:p>
          <a:p>
            <a:pPr fontAlgn="base"/>
            <a:r>
              <a:rPr lang="en-GB" sz="1400" kern="100" dirty="0">
                <a:effectLst/>
                <a:latin typeface="Lucida Calligraphy" panose="03010101010101010101" pitchFamily="66" charset="0"/>
                <a:ea typeface="Aptos" panose="020B0004020202020204" pitchFamily="34" charset="0"/>
                <a:cs typeface="Times New Roman" panose="02020603050405020304" pitchFamily="18" charset="0"/>
              </a:rPr>
              <a:t>I hope you have a wonderful stay at the very special Casa Di Mister John. </a:t>
            </a:r>
          </a:p>
          <a:p>
            <a:pPr fontAlgn="base"/>
            <a:r>
              <a:rPr lang="en-GB" sz="1400" i="1" kern="100" dirty="0">
                <a:effectLst/>
                <a:latin typeface="Lucida Calligraphy" panose="03010101010101010101" pitchFamily="66" charset="0"/>
                <a:ea typeface="Aptos" panose="020B0004020202020204" pitchFamily="34" charset="0"/>
                <a:cs typeface="Times New Roman" panose="02020603050405020304" pitchFamily="18" charset="0"/>
              </a:rPr>
              <a:t>Best wishes, Sally</a:t>
            </a:r>
            <a:endParaRPr lang="en-GB" sz="1400" kern="100" dirty="0">
              <a:effectLst/>
              <a:latin typeface="Lucida Calligraphy" panose="03010101010101010101" pitchFamily="66" charset="0"/>
              <a:ea typeface="Aptos" panose="020B0004020202020204" pitchFamily="34" charset="0"/>
              <a:cs typeface="Times New Roman" panose="02020603050405020304" pitchFamily="18" charset="0"/>
            </a:endParaRPr>
          </a:p>
          <a:p>
            <a:pPr rtl="0" fontAlgn="base">
              <a:spcBef>
                <a:spcPts val="0"/>
              </a:spcBef>
              <a:spcAft>
                <a:spcPts val="0"/>
              </a:spcAft>
              <a:buFont typeface="Arial" panose="020B0604020202020204" pitchFamily="34" charset="0"/>
              <a:buChar char="•"/>
            </a:pPr>
            <a:endParaRPr lang="en-GB" sz="1400" b="0" i="0" u="none" strike="noStrike" dirty="0">
              <a:solidFill>
                <a:srgbClr val="222222"/>
              </a:solidFill>
              <a:effectLst/>
              <a:latin typeface="Lucida Calligraphy" panose="03010101010101010101" pitchFamily="66" charset="0"/>
            </a:endParaRPr>
          </a:p>
        </p:txBody>
      </p:sp>
      <p:pic>
        <p:nvPicPr>
          <p:cNvPr id="4" name="Picture 3" descr="A table with food on it&#10;&#10;Description automatically generated">
            <a:extLst>
              <a:ext uri="{FF2B5EF4-FFF2-40B4-BE49-F238E27FC236}">
                <a16:creationId xmlns:a16="http://schemas.microsoft.com/office/drawing/2014/main" id="{DE7EE7AC-67A0-5AA0-F575-62CD58D9E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4620" y="4288608"/>
            <a:ext cx="1645920" cy="2194560"/>
          </a:xfrm>
          <a:prstGeom prst="rect">
            <a:avLst/>
          </a:prstGeom>
        </p:spPr>
      </p:pic>
    </p:spTree>
    <p:extLst>
      <p:ext uri="{BB962C8B-B14F-4D97-AF65-F5344CB8AC3E}">
        <p14:creationId xmlns:p14="http://schemas.microsoft.com/office/powerpoint/2010/main" val="404880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brochure&#10;&#10;Description automatically generated">
            <a:extLst>
              <a:ext uri="{FF2B5EF4-FFF2-40B4-BE49-F238E27FC236}">
                <a16:creationId xmlns:a16="http://schemas.microsoft.com/office/drawing/2014/main" id="{29C832C7-781D-02F3-A3D6-2B031D4D2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80557" y="-753582"/>
            <a:ext cx="5941746" cy="8428008"/>
          </a:xfrm>
          <a:prstGeom prst="rect">
            <a:avLst/>
          </a:prstGeom>
        </p:spPr>
      </p:pic>
    </p:spTree>
    <p:extLst>
      <p:ext uri="{BB962C8B-B14F-4D97-AF65-F5344CB8AC3E}">
        <p14:creationId xmlns:p14="http://schemas.microsoft.com/office/powerpoint/2010/main" val="144215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1327</Words>
  <Application>Microsoft Office PowerPoint</Application>
  <PresentationFormat>Widescreen</PresentationFormat>
  <Paragraphs>121</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Arial</vt:lpstr>
      <vt:lpstr>Brush Script MT</vt:lpstr>
      <vt:lpstr>Calibri</vt:lpstr>
      <vt:lpstr>Calibri Light</vt:lpstr>
      <vt:lpstr>Latha</vt:lpstr>
      <vt:lpstr>Lucida Calligraphy</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sneddon</dc:creator>
  <cp:lastModifiedBy>sally sneddon</cp:lastModifiedBy>
  <cp:revision>2</cp:revision>
  <dcterms:created xsi:type="dcterms:W3CDTF">2023-08-07T09:09:16Z</dcterms:created>
  <dcterms:modified xsi:type="dcterms:W3CDTF">2024-07-30T15:49:42Z</dcterms:modified>
</cp:coreProperties>
</file>